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5"/>
  </p:notesMasterIdLst>
  <p:sldIdLst>
    <p:sldId id="259" r:id="rId2"/>
    <p:sldId id="262" r:id="rId3"/>
    <p:sldId id="264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0B4"/>
    <a:srgbClr val="1E1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37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093A0-0E02-4F68-9366-FCDA96CD1A1C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9B43F-EB49-4BB0-916D-45923D383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48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7328182F-4D74-7C66-39A0-FB054DDBA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8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0375FFCB-132C-3DE9-27D2-63B37C85C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1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0F678510-9D18-6EEF-1872-FED90C2B24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3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ertura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308BFE17-E4C1-34A8-9E78-5E3BBC9CD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2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15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tiff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tiff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>
            <a:extLst>
              <a:ext uri="{FF2B5EF4-FFF2-40B4-BE49-F238E27FC236}">
                <a16:creationId xmlns:a16="http://schemas.microsoft.com/office/drawing/2014/main" id="{7EE0EC9C-0CB7-4A38-88DE-EB5277CC9CF1}"/>
              </a:ext>
            </a:extLst>
          </p:cNvPr>
          <p:cNvSpPr txBox="1"/>
          <p:nvPr/>
        </p:nvSpPr>
        <p:spPr>
          <a:xfrm>
            <a:off x="4130735" y="2905193"/>
            <a:ext cx="478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1E53"/>
                </a:solidFill>
                <a:latin typeface="Calibri" pitchFamily="34" charset="0"/>
              </a:rPr>
              <a:t>Fluxo de Atendimento</a:t>
            </a:r>
            <a:endParaRPr lang="pt-BR" sz="3200" dirty="0">
              <a:solidFill>
                <a:srgbClr val="1E1E53"/>
              </a:solidFill>
            </a:endParaRPr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EF561118-8C88-4695-AD06-08BECA9253C9}"/>
              </a:ext>
            </a:extLst>
          </p:cNvPr>
          <p:cNvSpPr txBox="1"/>
          <p:nvPr/>
        </p:nvSpPr>
        <p:spPr>
          <a:xfrm>
            <a:off x="4166231" y="3481257"/>
            <a:ext cx="454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5A0B4"/>
                </a:solidFill>
                <a:latin typeface="Calibri" pitchFamily="34" charset="0"/>
              </a:rPr>
              <a:t>Demandas SPW</a:t>
            </a:r>
            <a:endParaRPr lang="pt-BR" sz="2000" dirty="0">
              <a:solidFill>
                <a:srgbClr val="05A0B4"/>
              </a:solidFill>
            </a:endParaRPr>
          </a:p>
          <a:p>
            <a:endParaRPr lang="pt-BR" sz="2000" dirty="0">
              <a:solidFill>
                <a:srgbClr val="05A0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6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m 267">
            <a:extLst>
              <a:ext uri="{FF2B5EF4-FFF2-40B4-BE49-F238E27FC236}">
                <a16:creationId xmlns:a16="http://schemas.microsoft.com/office/drawing/2014/main" id="{EA339651-8E37-DC9D-831C-209785989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493" y="5113867"/>
            <a:ext cx="606712" cy="606712"/>
          </a:xfrm>
          <a:prstGeom prst="rect">
            <a:avLst/>
          </a:prstGeom>
        </p:spPr>
      </p:pic>
      <p:sp>
        <p:nvSpPr>
          <p:cNvPr id="207" name="Retângulo 206">
            <a:extLst>
              <a:ext uri="{FF2B5EF4-FFF2-40B4-BE49-F238E27FC236}">
                <a16:creationId xmlns:a16="http://schemas.microsoft.com/office/drawing/2014/main" id="{8D2E3E51-5544-F1A8-9B70-258B05E7F2A6}"/>
              </a:ext>
            </a:extLst>
          </p:cNvPr>
          <p:cNvSpPr/>
          <p:nvPr/>
        </p:nvSpPr>
        <p:spPr>
          <a:xfrm>
            <a:off x="7284396" y="4713909"/>
            <a:ext cx="1533789" cy="104701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1" name="Retângulo 120">
            <a:extLst>
              <a:ext uri="{FF2B5EF4-FFF2-40B4-BE49-F238E27FC236}">
                <a16:creationId xmlns:a16="http://schemas.microsoft.com/office/drawing/2014/main" id="{BFFD0442-E688-58BC-9A0F-D0FD2C33EBB0}"/>
              </a:ext>
            </a:extLst>
          </p:cNvPr>
          <p:cNvSpPr/>
          <p:nvPr/>
        </p:nvSpPr>
        <p:spPr>
          <a:xfrm>
            <a:off x="3169278" y="2952867"/>
            <a:ext cx="1365752" cy="17923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02571BE-27FA-5A39-F79E-92836C36C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554" y="2182481"/>
            <a:ext cx="632012" cy="632012"/>
          </a:xfrm>
          <a:prstGeom prst="rect">
            <a:avLst/>
          </a:prstGeom>
        </p:spPr>
      </p:pic>
      <p:grpSp>
        <p:nvGrpSpPr>
          <p:cNvPr id="213" name="Agrupar 212">
            <a:extLst>
              <a:ext uri="{FF2B5EF4-FFF2-40B4-BE49-F238E27FC236}">
                <a16:creationId xmlns:a16="http://schemas.microsoft.com/office/drawing/2014/main" id="{08817B02-F4F1-AD58-BB87-52E4B6DE4D5D}"/>
              </a:ext>
            </a:extLst>
          </p:cNvPr>
          <p:cNvGrpSpPr/>
          <p:nvPr/>
        </p:nvGrpSpPr>
        <p:grpSpPr>
          <a:xfrm>
            <a:off x="248614" y="895335"/>
            <a:ext cx="1069425" cy="876311"/>
            <a:chOff x="248614" y="976449"/>
            <a:chExt cx="1069425" cy="876311"/>
          </a:xfrm>
        </p:grpSpPr>
        <p:pic>
          <p:nvPicPr>
            <p:cNvPr id="5" name="Picture 91">
              <a:extLst>
                <a:ext uri="{FF2B5EF4-FFF2-40B4-BE49-F238E27FC236}">
                  <a16:creationId xmlns:a16="http://schemas.microsoft.com/office/drawing/2014/main" id="{69B88876-C866-5D99-AA78-76D0F88FD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662" y="976449"/>
              <a:ext cx="524639" cy="576051"/>
            </a:xfrm>
            <a:prstGeom prst="rect">
              <a:avLst/>
            </a:prstGeom>
          </p:spPr>
        </p:pic>
        <p:pic>
          <p:nvPicPr>
            <p:cNvPr id="6" name="Picture 92">
              <a:extLst>
                <a:ext uri="{FF2B5EF4-FFF2-40B4-BE49-F238E27FC236}">
                  <a16:creationId xmlns:a16="http://schemas.microsoft.com/office/drawing/2014/main" id="{26FC5332-6B4A-9E75-D2F0-D359EFED3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8329" y="1457800"/>
              <a:ext cx="359710" cy="394960"/>
            </a:xfrm>
            <a:prstGeom prst="rect">
              <a:avLst/>
            </a:prstGeom>
          </p:spPr>
        </p:pic>
        <p:sp>
          <p:nvSpPr>
            <p:cNvPr id="7" name="TextBox 93">
              <a:extLst>
                <a:ext uri="{FF2B5EF4-FFF2-40B4-BE49-F238E27FC236}">
                  <a16:creationId xmlns:a16="http://schemas.microsoft.com/office/drawing/2014/main" id="{C15960F1-96F8-1C24-ECA2-DCA02137A231}"/>
                </a:ext>
              </a:extLst>
            </p:cNvPr>
            <p:cNvSpPr txBox="1"/>
            <p:nvPr/>
          </p:nvSpPr>
          <p:spPr>
            <a:xfrm>
              <a:off x="248614" y="1470236"/>
              <a:ext cx="643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900" b="1" noProof="1"/>
                <a:t>CFC/CRCs</a:t>
              </a:r>
            </a:p>
            <a:p>
              <a:pPr algn="ctr"/>
              <a:r>
                <a:rPr lang="pt-BR" sz="900" b="1" noProof="1"/>
                <a:t>(x 27)</a:t>
              </a: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204F5CA2-D35B-A5ED-BE4C-6250616C9F0E}"/>
              </a:ext>
            </a:extLst>
          </p:cNvPr>
          <p:cNvSpPr txBox="1"/>
          <p:nvPr/>
        </p:nvSpPr>
        <p:spPr>
          <a:xfrm>
            <a:off x="1559553" y="2814493"/>
            <a:ext cx="587019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b="1" dirty="0" err="1"/>
              <a:t>HelpDesk</a:t>
            </a:r>
            <a:endParaRPr lang="pt-BR" sz="800" b="1" dirty="0"/>
          </a:p>
          <a:p>
            <a:pPr algn="ctr">
              <a:spcAft>
                <a:spcPts val="300"/>
              </a:spcAft>
            </a:pPr>
            <a:r>
              <a:rPr lang="pt-BR" sz="800" b="1" dirty="0"/>
              <a:t>CFC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897A0FE-0BE3-E098-C21F-09546C1C0ED7}"/>
              </a:ext>
            </a:extLst>
          </p:cNvPr>
          <p:cNvSpPr txBox="1"/>
          <p:nvPr/>
        </p:nvSpPr>
        <p:spPr>
          <a:xfrm>
            <a:off x="20698" y="442240"/>
            <a:ext cx="110799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/>
              <a:t>Abertura de Chamado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 Sistema/E-mail/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Telefone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4F2B7F5-7193-4C00-DBCA-7A6EFB3EFAD0}"/>
              </a:ext>
            </a:extLst>
          </p:cNvPr>
          <p:cNvSpPr txBox="1"/>
          <p:nvPr/>
        </p:nvSpPr>
        <p:spPr>
          <a:xfrm>
            <a:off x="2426299" y="1716152"/>
            <a:ext cx="495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1400" b="1" dirty="0">
                <a:solidFill>
                  <a:schemeClr val="accent2"/>
                </a:solidFill>
              </a:rPr>
              <a:t>Erro</a:t>
            </a:r>
          </a:p>
        </p:txBody>
      </p:sp>
      <p:pic>
        <p:nvPicPr>
          <p:cNvPr id="16" name="Graphic 1035">
            <a:extLst>
              <a:ext uri="{FF2B5EF4-FFF2-40B4-BE49-F238E27FC236}">
                <a16:creationId xmlns:a16="http://schemas.microsoft.com/office/drawing/2014/main" id="{9681EE31-155A-E6FF-5A90-628E13759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73766" y="1344488"/>
            <a:ext cx="416027" cy="41602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DBC50DC9-51DC-8C14-10CB-5BCABFFDD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1617" y="2032701"/>
            <a:ext cx="385767" cy="385767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75B40381-0DFD-6BD3-7C28-8E5CA2EA20CA}"/>
              </a:ext>
            </a:extLst>
          </p:cNvPr>
          <p:cNvSpPr txBox="1"/>
          <p:nvPr/>
        </p:nvSpPr>
        <p:spPr>
          <a:xfrm>
            <a:off x="2530078" y="2387953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1400" b="1" dirty="0">
                <a:solidFill>
                  <a:srgbClr val="0070C0"/>
                </a:solidFill>
              </a:rPr>
              <a:t>Dúvida</a:t>
            </a:r>
          </a:p>
        </p:txBody>
      </p:sp>
      <p:pic>
        <p:nvPicPr>
          <p:cNvPr id="22" name="Graphic 1033">
            <a:extLst>
              <a:ext uri="{FF2B5EF4-FFF2-40B4-BE49-F238E27FC236}">
                <a16:creationId xmlns:a16="http://schemas.microsoft.com/office/drawing/2014/main" id="{A5A35E6D-19EC-1C3C-AD2E-BC1EC2FF1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4948" y="3328183"/>
            <a:ext cx="374553" cy="374553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52362F49-EC80-CCE0-A688-5A3655C6CD18}"/>
              </a:ext>
            </a:extLst>
          </p:cNvPr>
          <p:cNvSpPr txBox="1"/>
          <p:nvPr/>
        </p:nvSpPr>
        <p:spPr>
          <a:xfrm>
            <a:off x="836589" y="3668713"/>
            <a:ext cx="94359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</a:rPr>
              <a:t>Evolutiva/</a:t>
            </a:r>
          </a:p>
          <a:p>
            <a:pPr algn="ctr">
              <a:spcAft>
                <a:spcPts val="300"/>
              </a:spcAft>
            </a:pP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</a:rPr>
              <a:t>Melhoria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9537E91-F233-B585-05B6-54A95B5A13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014184">
            <a:off x="1176898" y="2751562"/>
            <a:ext cx="481219" cy="481219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4555DA45-F4E4-D256-059B-4A2E359556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2016898" y="1690956"/>
            <a:ext cx="480467" cy="480467"/>
          </a:xfrm>
          <a:prstGeom prst="rect">
            <a:avLst/>
          </a:prstGeom>
          <a:noFill/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34648E4E-8F45-F364-8613-FE6988E4DA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702403" flipV="1">
            <a:off x="2206271" y="2200269"/>
            <a:ext cx="480467" cy="48046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39B97204-0CB2-E1C8-FC15-0A83D298EB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2829516" y="957298"/>
            <a:ext cx="480467" cy="480467"/>
          </a:xfrm>
          <a:prstGeom prst="rect">
            <a:avLst/>
          </a:prstGeom>
          <a:noFill/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A5501071-6FB5-FE2F-D0C7-5458B390CCF6}"/>
              </a:ext>
            </a:extLst>
          </p:cNvPr>
          <p:cNvSpPr txBox="1"/>
          <p:nvPr/>
        </p:nvSpPr>
        <p:spPr>
          <a:xfrm>
            <a:off x="3216309" y="1146034"/>
            <a:ext cx="835485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/>
              <a:t>Abre demanda 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SPW 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D7EABE93-5021-1857-EDFF-42A9309849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3395735" y="685296"/>
            <a:ext cx="476634" cy="476634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5781103C-130B-1997-11A0-2703CB7EBB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4654" y="551000"/>
            <a:ext cx="351632" cy="351632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27DD41DA-601D-4B67-A0CB-13EE767794AD}"/>
              </a:ext>
            </a:extLst>
          </p:cNvPr>
          <p:cNvSpPr txBox="1"/>
          <p:nvPr/>
        </p:nvSpPr>
        <p:spPr>
          <a:xfrm>
            <a:off x="4310900" y="948430"/>
            <a:ext cx="9012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/>
              <a:t>SPW corrige erro</a:t>
            </a: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A5CD3422-9FCA-5DBA-0D02-856B544655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39306" flipV="1">
            <a:off x="4001314" y="507323"/>
            <a:ext cx="480467" cy="480467"/>
          </a:xfrm>
          <a:prstGeom prst="rect">
            <a:avLst/>
          </a:prstGeom>
          <a:noFill/>
        </p:spPr>
      </p:pic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BF2910FE-D626-8D66-151B-CEC13F787C8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9739" y="1658281"/>
            <a:ext cx="740033" cy="940377"/>
          </a:xfrm>
          <a:prstGeom prst="bentConnector2">
            <a:avLst/>
          </a:prstGeom>
          <a:ln>
            <a:prstDash val="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481DE603-71B4-E060-27E2-52ECA0CCDD12}"/>
              </a:ext>
            </a:extLst>
          </p:cNvPr>
          <p:cNvCxnSpPr>
            <a:cxnSpLocks/>
            <a:stCxn id="37" idx="0"/>
          </p:cNvCxnSpPr>
          <p:nvPr/>
        </p:nvCxnSpPr>
        <p:spPr>
          <a:xfrm rot="16200000" flipH="1" flipV="1">
            <a:off x="2500705" y="-123146"/>
            <a:ext cx="1595620" cy="2943911"/>
          </a:xfrm>
          <a:prstGeom prst="bentConnector4">
            <a:avLst>
              <a:gd name="adj1" fmla="val -3235"/>
              <a:gd name="adj2" fmla="val 100078"/>
            </a:avLst>
          </a:prstGeom>
          <a:ln>
            <a:prstDash val="lg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EF9BFF44-A472-F4FD-FFB0-40AB39AB4E5B}"/>
              </a:ext>
            </a:extLst>
          </p:cNvPr>
          <p:cNvCxnSpPr>
            <a:cxnSpLocks/>
          </p:cNvCxnSpPr>
          <p:nvPr/>
        </p:nvCxnSpPr>
        <p:spPr>
          <a:xfrm flipH="1" flipV="1">
            <a:off x="1389264" y="1760630"/>
            <a:ext cx="359710" cy="34795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8" name="Imagem 77">
            <a:extLst>
              <a:ext uri="{FF2B5EF4-FFF2-40B4-BE49-F238E27FC236}">
                <a16:creationId xmlns:a16="http://schemas.microsoft.com/office/drawing/2014/main" id="{EE480CC8-17D1-87DA-AA6F-D6A114761A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5217" y="1486377"/>
            <a:ext cx="629610" cy="629610"/>
          </a:xfrm>
          <a:prstGeom prst="rect">
            <a:avLst/>
          </a:prstGeom>
        </p:spPr>
      </p:pic>
      <p:pic>
        <p:nvPicPr>
          <p:cNvPr id="79" name="Imagem 78">
            <a:extLst>
              <a:ext uri="{FF2B5EF4-FFF2-40B4-BE49-F238E27FC236}">
                <a16:creationId xmlns:a16="http://schemas.microsoft.com/office/drawing/2014/main" id="{1E94F014-10A8-8E82-9B45-AC0C4628F6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03545" flipV="1">
            <a:off x="3126343" y="1765100"/>
            <a:ext cx="480467" cy="480467"/>
          </a:xfrm>
          <a:prstGeom prst="rect">
            <a:avLst/>
          </a:prstGeom>
          <a:noFill/>
        </p:spPr>
      </p:pic>
      <p:sp>
        <p:nvSpPr>
          <p:cNvPr id="80" name="CaixaDeTexto 79">
            <a:extLst>
              <a:ext uri="{FF2B5EF4-FFF2-40B4-BE49-F238E27FC236}">
                <a16:creationId xmlns:a16="http://schemas.microsoft.com/office/drawing/2014/main" id="{CF59F7B9-4DD2-DA73-5599-4DD16C5FF11A}"/>
              </a:ext>
            </a:extLst>
          </p:cNvPr>
          <p:cNvSpPr txBox="1"/>
          <p:nvPr/>
        </p:nvSpPr>
        <p:spPr>
          <a:xfrm>
            <a:off x="3356241" y="2088586"/>
            <a:ext cx="1154482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/>
              <a:t>Base de Conhecimento</a:t>
            </a:r>
          </a:p>
          <a:p>
            <a:pPr algn="ctr">
              <a:spcAft>
                <a:spcPts val="300"/>
              </a:spcAft>
            </a:pPr>
            <a:r>
              <a:rPr lang="pt-BR" sz="800" dirty="0" err="1"/>
              <a:t>HelpDesk</a:t>
            </a:r>
            <a:endParaRPr lang="pt-BR" sz="8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DEA23A-4E7D-10A0-C812-B98DE67D8956}"/>
              </a:ext>
            </a:extLst>
          </p:cNvPr>
          <p:cNvSpPr txBox="1"/>
          <p:nvPr/>
        </p:nvSpPr>
        <p:spPr>
          <a:xfrm>
            <a:off x="4419654" y="1777179"/>
            <a:ext cx="835485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/>
              <a:t>Abre demanda 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SPW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2FF1C7-E700-DC4A-D53A-2D125C7D81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4694330" y="1329621"/>
            <a:ext cx="476634" cy="47663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9B99E6A-0846-5EDC-268A-790829D60E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17413" flipV="1">
            <a:off x="4201496" y="1424228"/>
            <a:ext cx="480467" cy="480467"/>
          </a:xfrm>
          <a:prstGeom prst="rect">
            <a:avLst/>
          </a:prstGeom>
          <a:noFill/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FFAB883-4CE7-BAC6-07D5-0FEF2A3A22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2621" y="1029207"/>
            <a:ext cx="476634" cy="476634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7AF47D61-5A62-CDE4-4241-31E1C0F6ADA1}"/>
              </a:ext>
            </a:extLst>
          </p:cNvPr>
          <p:cNvSpPr txBox="1"/>
          <p:nvPr/>
        </p:nvSpPr>
        <p:spPr>
          <a:xfrm>
            <a:off x="5540410" y="1505841"/>
            <a:ext cx="821059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/>
              <a:t>SPW esclarece 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a dúvida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D72C80A0-4ABC-2646-F0BF-D2987F5E61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76553" flipV="1">
            <a:off x="5269160" y="1155156"/>
            <a:ext cx="480467" cy="480467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2617538B-A73E-149E-ACCB-3EA30AC72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600" y="748354"/>
            <a:ext cx="489439" cy="489439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67C9F30D-1EC5-4AAE-A8A3-7D65D4F276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105079" flipV="1">
            <a:off x="6212038" y="982378"/>
            <a:ext cx="480467" cy="480467"/>
          </a:xfrm>
          <a:prstGeom prst="rect">
            <a:avLst/>
          </a:prstGeom>
          <a:noFill/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0B37EB23-331A-E1D5-92CE-592E935A130A}"/>
              </a:ext>
            </a:extLst>
          </p:cNvPr>
          <p:cNvSpPr txBox="1"/>
          <p:nvPr/>
        </p:nvSpPr>
        <p:spPr>
          <a:xfrm>
            <a:off x="6390077" y="395196"/>
            <a:ext cx="1154483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 err="1"/>
              <a:t>HelpDesk</a:t>
            </a:r>
            <a:r>
              <a:rPr lang="pt-BR" sz="800" dirty="0"/>
              <a:t> alimenta a 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Base de Conhecimento</a:t>
            </a:r>
          </a:p>
        </p:txBody>
      </p: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5CDF2599-627C-34E0-CD3C-C9D3303CC67B}"/>
              </a:ext>
            </a:extLst>
          </p:cNvPr>
          <p:cNvCxnSpPr>
            <a:cxnSpLocks/>
            <a:stCxn id="27" idx="2"/>
            <a:endCxn id="80" idx="2"/>
          </p:cNvCxnSpPr>
          <p:nvPr/>
        </p:nvCxnSpPr>
        <p:spPr>
          <a:xfrm rot="5400000">
            <a:off x="4836492" y="334783"/>
            <a:ext cx="1227819" cy="3033838"/>
          </a:xfrm>
          <a:prstGeom prst="bentConnector3">
            <a:avLst>
              <a:gd name="adj1" fmla="val 111411"/>
            </a:avLst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C8498C3F-4855-A31F-3897-B794AE0DAC12}"/>
              </a:ext>
            </a:extLst>
          </p:cNvPr>
          <p:cNvCxnSpPr>
            <a:cxnSpLocks/>
          </p:cNvCxnSpPr>
          <p:nvPr/>
        </p:nvCxnSpPr>
        <p:spPr>
          <a:xfrm flipH="1" flipV="1">
            <a:off x="1244962" y="1884935"/>
            <a:ext cx="359710" cy="347958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1" name="Imagem 50">
            <a:extLst>
              <a:ext uri="{FF2B5EF4-FFF2-40B4-BE49-F238E27FC236}">
                <a16:creationId xmlns:a16="http://schemas.microsoft.com/office/drawing/2014/main" id="{B2D73C22-E573-B18B-EAC8-47ECD70F97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1794" y="4583533"/>
            <a:ext cx="379549" cy="379549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A3D19A0D-B063-EB0E-F43B-47F7C3A03BAF}"/>
              </a:ext>
            </a:extLst>
          </p:cNvPr>
          <p:cNvSpPr txBox="1"/>
          <p:nvPr/>
        </p:nvSpPr>
        <p:spPr>
          <a:xfrm>
            <a:off x="735990" y="4883858"/>
            <a:ext cx="113204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/>
              <a:t>Analista da CGTI inclui 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necessidade na pauta 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de reunião do CGD</a:t>
            </a: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02B2A689-2FF8-209D-8EDB-A9127B1878A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61686" y="3165788"/>
            <a:ext cx="476634" cy="476634"/>
          </a:xfrm>
          <a:prstGeom prst="rect">
            <a:avLst/>
          </a:prstGeom>
        </p:spPr>
      </p:pic>
      <p:sp>
        <p:nvSpPr>
          <p:cNvPr id="57" name="CaixaDeTexto 56">
            <a:extLst>
              <a:ext uri="{FF2B5EF4-FFF2-40B4-BE49-F238E27FC236}">
                <a16:creationId xmlns:a16="http://schemas.microsoft.com/office/drawing/2014/main" id="{668DF850-195A-29FC-9B4A-AB6E3BC45929}"/>
              </a:ext>
            </a:extLst>
          </p:cNvPr>
          <p:cNvSpPr txBox="1"/>
          <p:nvPr/>
        </p:nvSpPr>
        <p:spPr>
          <a:xfrm>
            <a:off x="1923140" y="3581256"/>
            <a:ext cx="1284327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/>
              <a:t>CGD avalia a necessidade 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Aprova ou não a execução</a:t>
            </a:r>
          </a:p>
        </p:txBody>
      </p:sp>
      <p:pic>
        <p:nvPicPr>
          <p:cNvPr id="72" name="Imagem 71">
            <a:extLst>
              <a:ext uri="{FF2B5EF4-FFF2-40B4-BE49-F238E27FC236}">
                <a16:creationId xmlns:a16="http://schemas.microsoft.com/office/drawing/2014/main" id="{20C8D16C-DD09-388A-FB22-A14F653B78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3706" y="3966980"/>
            <a:ext cx="169352" cy="169352"/>
          </a:xfrm>
          <a:prstGeom prst="rect">
            <a:avLst/>
          </a:prstGeom>
        </p:spPr>
      </p:pic>
      <p:pic>
        <p:nvPicPr>
          <p:cNvPr id="74" name="Imagem 73">
            <a:extLst>
              <a:ext uri="{FF2B5EF4-FFF2-40B4-BE49-F238E27FC236}">
                <a16:creationId xmlns:a16="http://schemas.microsoft.com/office/drawing/2014/main" id="{75DE9295-2913-E03E-4C1A-B484005F5C1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96006" y="3206209"/>
            <a:ext cx="169309" cy="169309"/>
          </a:xfrm>
          <a:prstGeom prst="rect">
            <a:avLst/>
          </a:prstGeom>
        </p:spPr>
      </p:pic>
      <p:pic>
        <p:nvPicPr>
          <p:cNvPr id="83" name="Imagem 82">
            <a:extLst>
              <a:ext uri="{FF2B5EF4-FFF2-40B4-BE49-F238E27FC236}">
                <a16:creationId xmlns:a16="http://schemas.microsoft.com/office/drawing/2014/main" id="{7B91D1A8-1BA5-6012-F09B-A75E62B89CE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9803" y="3010337"/>
            <a:ext cx="414379" cy="414379"/>
          </a:xfrm>
          <a:prstGeom prst="rect">
            <a:avLst/>
          </a:prstGeom>
        </p:spPr>
      </p:pic>
      <p:sp>
        <p:nvSpPr>
          <p:cNvPr id="84" name="CaixaDeTexto 83">
            <a:extLst>
              <a:ext uri="{FF2B5EF4-FFF2-40B4-BE49-F238E27FC236}">
                <a16:creationId xmlns:a16="http://schemas.microsoft.com/office/drawing/2014/main" id="{88CA0BE6-2316-80B8-B0B2-E1C1637BED82}"/>
              </a:ext>
            </a:extLst>
          </p:cNvPr>
          <p:cNvSpPr txBox="1"/>
          <p:nvPr/>
        </p:nvSpPr>
        <p:spPr>
          <a:xfrm>
            <a:off x="3107059" y="3364060"/>
            <a:ext cx="1519968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/>
              <a:t>Analista da CGTI + Demandante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Realiza o detalhamento</a:t>
            </a:r>
          </a:p>
        </p:txBody>
      </p:sp>
      <p:pic>
        <p:nvPicPr>
          <p:cNvPr id="98" name="Imagem 97">
            <a:extLst>
              <a:ext uri="{FF2B5EF4-FFF2-40B4-BE49-F238E27FC236}">
                <a16:creationId xmlns:a16="http://schemas.microsoft.com/office/drawing/2014/main" id="{90732FDD-192E-015F-F49E-CC7D84FE15F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38897" y="4074405"/>
            <a:ext cx="360469" cy="360469"/>
          </a:xfrm>
          <a:prstGeom prst="rect">
            <a:avLst/>
          </a:prstGeom>
        </p:spPr>
      </p:pic>
      <p:sp>
        <p:nvSpPr>
          <p:cNvPr id="99" name="CaixaDeTexto 98">
            <a:extLst>
              <a:ext uri="{FF2B5EF4-FFF2-40B4-BE49-F238E27FC236}">
                <a16:creationId xmlns:a16="http://schemas.microsoft.com/office/drawing/2014/main" id="{BB7CB1CC-26F8-DC91-23D8-DB9CE26CE6CD}"/>
              </a:ext>
            </a:extLst>
          </p:cNvPr>
          <p:cNvSpPr txBox="1"/>
          <p:nvPr/>
        </p:nvSpPr>
        <p:spPr>
          <a:xfrm>
            <a:off x="3155585" y="4368409"/>
            <a:ext cx="1298753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/>
              <a:t>Demandante 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Homologa o detalhamento</a:t>
            </a: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D1D0A6F0-36C4-8D81-ACB0-01D6E9D98984}"/>
              </a:ext>
            </a:extLst>
          </p:cNvPr>
          <p:cNvSpPr txBox="1"/>
          <p:nvPr/>
        </p:nvSpPr>
        <p:spPr>
          <a:xfrm>
            <a:off x="4473507" y="3431321"/>
            <a:ext cx="869149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/>
              <a:t>Solicita 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Orçamento SPW</a:t>
            </a:r>
          </a:p>
        </p:txBody>
      </p:sp>
      <p:pic>
        <p:nvPicPr>
          <p:cNvPr id="103" name="Imagem 102">
            <a:extLst>
              <a:ext uri="{FF2B5EF4-FFF2-40B4-BE49-F238E27FC236}">
                <a16:creationId xmlns:a16="http://schemas.microsoft.com/office/drawing/2014/main" id="{DA68013B-917B-4D25-34E6-0AEF06EF53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625464" flipV="1">
            <a:off x="4191897" y="3030583"/>
            <a:ext cx="480467" cy="480467"/>
          </a:xfrm>
          <a:prstGeom prst="rect">
            <a:avLst/>
          </a:prstGeom>
        </p:spPr>
      </p:pic>
      <p:cxnSp>
        <p:nvCxnSpPr>
          <p:cNvPr id="105" name="Conector: Angulado 104">
            <a:extLst>
              <a:ext uri="{FF2B5EF4-FFF2-40B4-BE49-F238E27FC236}">
                <a16:creationId xmlns:a16="http://schemas.microsoft.com/office/drawing/2014/main" id="{EC5DD7FA-FC99-D163-925A-507777DE8EDB}"/>
              </a:ext>
            </a:extLst>
          </p:cNvPr>
          <p:cNvCxnSpPr>
            <a:cxnSpLocks/>
            <a:stCxn id="124" idx="2"/>
          </p:cNvCxnSpPr>
          <p:nvPr/>
        </p:nvCxnSpPr>
        <p:spPr>
          <a:xfrm rot="5400000">
            <a:off x="5039375" y="3335586"/>
            <a:ext cx="238571" cy="1194334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Imagem 110">
            <a:extLst>
              <a:ext uri="{FF2B5EF4-FFF2-40B4-BE49-F238E27FC236}">
                <a16:creationId xmlns:a16="http://schemas.microsoft.com/office/drawing/2014/main" id="{7DFBFD06-6211-3F5C-F4C6-34273C813F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1816987" flipH="1">
            <a:off x="1790109" y="3251855"/>
            <a:ext cx="468002" cy="468002"/>
          </a:xfrm>
          <a:prstGeom prst="rect">
            <a:avLst/>
          </a:prstGeom>
        </p:spPr>
      </p:pic>
      <p:pic>
        <p:nvPicPr>
          <p:cNvPr id="120" name="Imagem 119">
            <a:extLst>
              <a:ext uri="{FF2B5EF4-FFF2-40B4-BE49-F238E27FC236}">
                <a16:creationId xmlns:a16="http://schemas.microsoft.com/office/drawing/2014/main" id="{E3C8626E-264A-745D-DDB6-A60E1724FDF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26984" y="3817099"/>
            <a:ext cx="90710" cy="90710"/>
          </a:xfrm>
          <a:prstGeom prst="rect">
            <a:avLst/>
          </a:prstGeom>
        </p:spPr>
      </p:pic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2144FC94-FE73-8921-D8F9-C61E9458DA76}"/>
              </a:ext>
            </a:extLst>
          </p:cNvPr>
          <p:cNvSpPr txBox="1"/>
          <p:nvPr/>
        </p:nvSpPr>
        <p:spPr>
          <a:xfrm>
            <a:off x="5398197" y="3436442"/>
            <a:ext cx="715260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/>
              <a:t>SPW Realiza 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Orçamento</a:t>
            </a:r>
          </a:p>
        </p:txBody>
      </p:sp>
      <p:cxnSp>
        <p:nvCxnSpPr>
          <p:cNvPr id="126" name="Conector de Seta Reta 125">
            <a:extLst>
              <a:ext uri="{FF2B5EF4-FFF2-40B4-BE49-F238E27FC236}">
                <a16:creationId xmlns:a16="http://schemas.microsoft.com/office/drawing/2014/main" id="{14834EDF-9A01-B6F4-971D-654F73CEE71A}"/>
              </a:ext>
            </a:extLst>
          </p:cNvPr>
          <p:cNvCxnSpPr>
            <a:cxnSpLocks/>
          </p:cNvCxnSpPr>
          <p:nvPr/>
        </p:nvCxnSpPr>
        <p:spPr>
          <a:xfrm>
            <a:off x="3816871" y="3689796"/>
            <a:ext cx="0" cy="3220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Imagem 132">
            <a:extLst>
              <a:ext uri="{FF2B5EF4-FFF2-40B4-BE49-F238E27FC236}">
                <a16:creationId xmlns:a16="http://schemas.microsoft.com/office/drawing/2014/main" id="{F5DF58DC-584F-C922-2D42-C0363FDA54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625464" flipV="1">
            <a:off x="5140398" y="3056021"/>
            <a:ext cx="480467" cy="480467"/>
          </a:xfrm>
          <a:prstGeom prst="rect">
            <a:avLst/>
          </a:prstGeom>
        </p:spPr>
      </p:pic>
      <p:pic>
        <p:nvPicPr>
          <p:cNvPr id="137" name="Imagem 136">
            <a:extLst>
              <a:ext uri="{FF2B5EF4-FFF2-40B4-BE49-F238E27FC236}">
                <a16:creationId xmlns:a16="http://schemas.microsoft.com/office/drawing/2014/main" id="{80FA3121-3E4E-ADEE-18FD-70D6C40F918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91546" y="3151040"/>
            <a:ext cx="290710" cy="290710"/>
          </a:xfrm>
          <a:prstGeom prst="rect">
            <a:avLst/>
          </a:prstGeom>
        </p:spPr>
      </p:pic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3E694424-4516-545A-9AD2-2AFCAFEC4084}"/>
              </a:ext>
            </a:extLst>
          </p:cNvPr>
          <p:cNvSpPr txBox="1"/>
          <p:nvPr/>
        </p:nvSpPr>
        <p:spPr>
          <a:xfrm>
            <a:off x="6151433" y="3431321"/>
            <a:ext cx="914032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/>
              <a:t>Analista CGTI 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valida orçamento</a:t>
            </a:r>
          </a:p>
        </p:txBody>
      </p:sp>
      <p:pic>
        <p:nvPicPr>
          <p:cNvPr id="143" name="Imagem 142">
            <a:extLst>
              <a:ext uri="{FF2B5EF4-FFF2-40B4-BE49-F238E27FC236}">
                <a16:creationId xmlns:a16="http://schemas.microsoft.com/office/drawing/2014/main" id="{1C1F9821-03DF-96A7-873E-144000EB21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09308" y="3094091"/>
            <a:ext cx="379549" cy="379549"/>
          </a:xfrm>
          <a:prstGeom prst="rect">
            <a:avLst/>
          </a:prstGeom>
          <a:noFill/>
        </p:spPr>
      </p:pic>
      <p:pic>
        <p:nvPicPr>
          <p:cNvPr id="145" name="Imagem 144">
            <a:extLst>
              <a:ext uri="{FF2B5EF4-FFF2-40B4-BE49-F238E27FC236}">
                <a16:creationId xmlns:a16="http://schemas.microsoft.com/office/drawing/2014/main" id="{ED4C4AC2-78EE-7C90-8BAF-72E986CE8C2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36898" y="3128212"/>
            <a:ext cx="303918" cy="303918"/>
          </a:xfrm>
          <a:prstGeom prst="rect">
            <a:avLst/>
          </a:prstGeom>
        </p:spPr>
      </p:pic>
      <p:pic>
        <p:nvPicPr>
          <p:cNvPr id="146" name="Imagem 145">
            <a:extLst>
              <a:ext uri="{FF2B5EF4-FFF2-40B4-BE49-F238E27FC236}">
                <a16:creationId xmlns:a16="http://schemas.microsoft.com/office/drawing/2014/main" id="{27F6765F-FAA7-92B0-0E10-1191F9933B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625464" flipV="1">
            <a:off x="5919430" y="3111311"/>
            <a:ext cx="480467" cy="480467"/>
          </a:xfrm>
          <a:prstGeom prst="rect">
            <a:avLst/>
          </a:prstGeom>
        </p:spPr>
      </p:pic>
      <p:cxnSp>
        <p:nvCxnSpPr>
          <p:cNvPr id="147" name="Conector: Angulado 146">
            <a:extLst>
              <a:ext uri="{FF2B5EF4-FFF2-40B4-BE49-F238E27FC236}">
                <a16:creationId xmlns:a16="http://schemas.microsoft.com/office/drawing/2014/main" id="{A827A5A6-8987-9E76-A091-C9243BBECE93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51077" y="3763404"/>
            <a:ext cx="835156" cy="50064"/>
          </a:xfrm>
          <a:prstGeom prst="bentConnector4">
            <a:avLst>
              <a:gd name="adj1" fmla="val -304"/>
              <a:gd name="adj2" fmla="val 556616"/>
            </a:avLst>
          </a:prstGeom>
          <a:ln>
            <a:solidFill>
              <a:schemeClr val="bg2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Imagem 149">
            <a:extLst>
              <a:ext uri="{FF2B5EF4-FFF2-40B4-BE49-F238E27FC236}">
                <a16:creationId xmlns:a16="http://schemas.microsoft.com/office/drawing/2014/main" id="{3F4F426B-1479-C5B5-B7BD-D00DA67280F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71460" y="3788343"/>
            <a:ext cx="169352" cy="169352"/>
          </a:xfrm>
          <a:prstGeom prst="rect">
            <a:avLst/>
          </a:prstGeom>
        </p:spPr>
      </p:pic>
      <p:sp>
        <p:nvSpPr>
          <p:cNvPr id="151" name="Retângulo 150">
            <a:extLst>
              <a:ext uri="{FF2B5EF4-FFF2-40B4-BE49-F238E27FC236}">
                <a16:creationId xmlns:a16="http://schemas.microsoft.com/office/drawing/2014/main" id="{9F417900-4A60-DC08-8500-E4EF4CD605D4}"/>
              </a:ext>
            </a:extLst>
          </p:cNvPr>
          <p:cNvSpPr/>
          <p:nvPr/>
        </p:nvSpPr>
        <p:spPr>
          <a:xfrm>
            <a:off x="5321617" y="2981520"/>
            <a:ext cx="1781823" cy="1201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9" name="Imagem 158">
            <a:extLst>
              <a:ext uri="{FF2B5EF4-FFF2-40B4-BE49-F238E27FC236}">
                <a16:creationId xmlns:a16="http://schemas.microsoft.com/office/drawing/2014/main" id="{DBC65769-460B-B31E-6E1D-000BBE8D571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25704" y="3080973"/>
            <a:ext cx="476634" cy="476634"/>
          </a:xfrm>
          <a:prstGeom prst="rect">
            <a:avLst/>
          </a:prstGeom>
        </p:spPr>
      </p:pic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902CD3E3-DD2F-73AA-461E-314BF1F549AF}"/>
              </a:ext>
            </a:extLst>
          </p:cNvPr>
          <p:cNvSpPr txBox="1"/>
          <p:nvPr/>
        </p:nvSpPr>
        <p:spPr>
          <a:xfrm>
            <a:off x="7235564" y="3522037"/>
            <a:ext cx="91884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/>
              <a:t>CGD aprova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Orçamento / 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Prioriza demanda</a:t>
            </a:r>
          </a:p>
        </p:txBody>
      </p:sp>
      <p:pic>
        <p:nvPicPr>
          <p:cNvPr id="162" name="Imagem 161">
            <a:extLst>
              <a:ext uri="{FF2B5EF4-FFF2-40B4-BE49-F238E27FC236}">
                <a16:creationId xmlns:a16="http://schemas.microsoft.com/office/drawing/2014/main" id="{745823BC-4BDA-0686-AE26-FC671D19699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44187" y="3130967"/>
            <a:ext cx="303918" cy="303918"/>
          </a:xfrm>
          <a:prstGeom prst="rect">
            <a:avLst/>
          </a:prstGeom>
        </p:spPr>
      </p:pic>
      <p:pic>
        <p:nvPicPr>
          <p:cNvPr id="164" name="Imagem 163">
            <a:extLst>
              <a:ext uri="{FF2B5EF4-FFF2-40B4-BE49-F238E27FC236}">
                <a16:creationId xmlns:a16="http://schemas.microsoft.com/office/drawing/2014/main" id="{C0CAF815-A15F-6329-F0B1-F97F76D8A8D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50868" y="3089679"/>
            <a:ext cx="358620" cy="358620"/>
          </a:xfrm>
          <a:prstGeom prst="rect">
            <a:avLst/>
          </a:prstGeom>
        </p:spPr>
      </p:pic>
      <p:pic>
        <p:nvPicPr>
          <p:cNvPr id="172" name="Imagem 171">
            <a:extLst>
              <a:ext uri="{FF2B5EF4-FFF2-40B4-BE49-F238E27FC236}">
                <a16:creationId xmlns:a16="http://schemas.microsoft.com/office/drawing/2014/main" id="{34EFB903-DBD0-96C1-5B8C-7E733034C9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88636" y="3732807"/>
            <a:ext cx="379549" cy="379549"/>
          </a:xfrm>
          <a:prstGeom prst="rect">
            <a:avLst/>
          </a:prstGeom>
        </p:spPr>
      </p:pic>
      <p:pic>
        <p:nvPicPr>
          <p:cNvPr id="179" name="Imagem 178">
            <a:extLst>
              <a:ext uri="{FF2B5EF4-FFF2-40B4-BE49-F238E27FC236}">
                <a16:creationId xmlns:a16="http://schemas.microsoft.com/office/drawing/2014/main" id="{2987611F-6DB3-B2D2-665B-5A2AF69A95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520616" y="3647349"/>
            <a:ext cx="332058" cy="332058"/>
          </a:xfrm>
          <a:prstGeom prst="rect">
            <a:avLst/>
          </a:prstGeom>
        </p:spPr>
      </p:pic>
      <p:sp>
        <p:nvSpPr>
          <p:cNvPr id="180" name="CaixaDeTexto 179">
            <a:extLst>
              <a:ext uri="{FF2B5EF4-FFF2-40B4-BE49-F238E27FC236}">
                <a16:creationId xmlns:a16="http://schemas.microsoft.com/office/drawing/2014/main" id="{2C5A1CC4-4E0B-AC71-3FEC-E16A59633808}"/>
              </a:ext>
            </a:extLst>
          </p:cNvPr>
          <p:cNvSpPr txBox="1"/>
          <p:nvPr/>
        </p:nvSpPr>
        <p:spPr>
          <a:xfrm>
            <a:off x="7947655" y="4057202"/>
            <a:ext cx="10390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/>
              <a:t>Abre demanda SPW </a:t>
            </a:r>
          </a:p>
        </p:txBody>
      </p:sp>
      <p:pic>
        <p:nvPicPr>
          <p:cNvPr id="181" name="Graphic 1033">
            <a:extLst>
              <a:ext uri="{FF2B5EF4-FFF2-40B4-BE49-F238E27FC236}">
                <a16:creationId xmlns:a16="http://schemas.microsoft.com/office/drawing/2014/main" id="{DB064EAF-395A-D378-B270-4619ED2275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46352" y="4777557"/>
            <a:ext cx="374553" cy="374553"/>
          </a:xfrm>
          <a:prstGeom prst="rect">
            <a:avLst/>
          </a:prstGeom>
        </p:spPr>
      </p:pic>
      <p:sp>
        <p:nvSpPr>
          <p:cNvPr id="185" name="CaixaDeTexto 184">
            <a:extLst>
              <a:ext uri="{FF2B5EF4-FFF2-40B4-BE49-F238E27FC236}">
                <a16:creationId xmlns:a16="http://schemas.microsoft.com/office/drawing/2014/main" id="{FFD5C177-DA37-49AF-FBDE-CF442624FF78}"/>
              </a:ext>
            </a:extLst>
          </p:cNvPr>
          <p:cNvSpPr txBox="1"/>
          <p:nvPr/>
        </p:nvSpPr>
        <p:spPr>
          <a:xfrm>
            <a:off x="8116850" y="5133080"/>
            <a:ext cx="748923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/>
              <a:t>SPW executa 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demanda</a:t>
            </a:r>
          </a:p>
        </p:txBody>
      </p:sp>
      <p:pic>
        <p:nvPicPr>
          <p:cNvPr id="192" name="Imagem 191">
            <a:extLst>
              <a:ext uri="{FF2B5EF4-FFF2-40B4-BE49-F238E27FC236}">
                <a16:creationId xmlns:a16="http://schemas.microsoft.com/office/drawing/2014/main" id="{AEA24AC3-D6FD-2D72-F104-7884B2BCF1E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8665" y="5306003"/>
            <a:ext cx="182671" cy="182671"/>
          </a:xfrm>
          <a:prstGeom prst="rect">
            <a:avLst/>
          </a:prstGeom>
        </p:spPr>
      </p:pic>
      <p:sp>
        <p:nvSpPr>
          <p:cNvPr id="195" name="CaixaDeTexto 194">
            <a:extLst>
              <a:ext uri="{FF2B5EF4-FFF2-40B4-BE49-F238E27FC236}">
                <a16:creationId xmlns:a16="http://schemas.microsoft.com/office/drawing/2014/main" id="{7539FB31-0122-D749-37D6-58138F86CD05}"/>
              </a:ext>
            </a:extLst>
          </p:cNvPr>
          <p:cNvSpPr txBox="1"/>
          <p:nvPr/>
        </p:nvSpPr>
        <p:spPr>
          <a:xfrm>
            <a:off x="7248909" y="5356577"/>
            <a:ext cx="779381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/>
              <a:t>Analista CGTI 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valida entrega</a:t>
            </a:r>
          </a:p>
        </p:txBody>
      </p:sp>
      <p:cxnSp>
        <p:nvCxnSpPr>
          <p:cNvPr id="197" name="Conector: Angulado 196">
            <a:extLst>
              <a:ext uri="{FF2B5EF4-FFF2-40B4-BE49-F238E27FC236}">
                <a16:creationId xmlns:a16="http://schemas.microsoft.com/office/drawing/2014/main" id="{B8C3443B-54E7-73FA-0857-A998700E23C3}"/>
              </a:ext>
            </a:extLst>
          </p:cNvPr>
          <p:cNvCxnSpPr>
            <a:cxnSpLocks/>
            <a:stCxn id="195" idx="2"/>
            <a:endCxn id="185" idx="2"/>
          </p:cNvCxnSpPr>
          <p:nvPr/>
        </p:nvCxnSpPr>
        <p:spPr>
          <a:xfrm rot="5400000" flipH="1" flipV="1">
            <a:off x="7953207" y="5195499"/>
            <a:ext cx="223497" cy="852712"/>
          </a:xfrm>
          <a:prstGeom prst="bentConnector3">
            <a:avLst>
              <a:gd name="adj1" fmla="val -102283"/>
            </a:avLst>
          </a:prstGeom>
          <a:ln>
            <a:solidFill>
              <a:schemeClr val="accent6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8" name="Imagem 197">
            <a:extLst>
              <a:ext uri="{FF2B5EF4-FFF2-40B4-BE49-F238E27FC236}">
                <a16:creationId xmlns:a16="http://schemas.microsoft.com/office/drawing/2014/main" id="{8351D5FC-5101-F5A8-02C6-81E51533E7E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85943" y="5721267"/>
            <a:ext cx="169352" cy="169352"/>
          </a:xfrm>
          <a:prstGeom prst="rect">
            <a:avLst/>
          </a:prstGeom>
        </p:spPr>
      </p:pic>
      <p:pic>
        <p:nvPicPr>
          <p:cNvPr id="199" name="Imagem 198">
            <a:extLst>
              <a:ext uri="{FF2B5EF4-FFF2-40B4-BE49-F238E27FC236}">
                <a16:creationId xmlns:a16="http://schemas.microsoft.com/office/drawing/2014/main" id="{7B9A95A0-1843-F26C-0FBA-4943418FA9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2122753" flipV="1">
            <a:off x="7932561" y="5194386"/>
            <a:ext cx="383221" cy="383221"/>
          </a:xfrm>
          <a:prstGeom prst="rect">
            <a:avLst/>
          </a:prstGeom>
        </p:spPr>
      </p:pic>
      <p:pic>
        <p:nvPicPr>
          <p:cNvPr id="203" name="Imagem 202">
            <a:extLst>
              <a:ext uri="{FF2B5EF4-FFF2-40B4-BE49-F238E27FC236}">
                <a16:creationId xmlns:a16="http://schemas.microsoft.com/office/drawing/2014/main" id="{17D4F05B-78A3-8145-FF83-4638A7D4A7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1763" y="5038135"/>
            <a:ext cx="379549" cy="379549"/>
          </a:xfrm>
          <a:prstGeom prst="rect">
            <a:avLst/>
          </a:prstGeom>
        </p:spPr>
      </p:pic>
      <p:pic>
        <p:nvPicPr>
          <p:cNvPr id="204" name="Imagem 203">
            <a:extLst>
              <a:ext uri="{FF2B5EF4-FFF2-40B4-BE49-F238E27FC236}">
                <a16:creationId xmlns:a16="http://schemas.microsoft.com/office/drawing/2014/main" id="{444A3861-C674-5E02-7F19-B367368B7C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7673743" y="4952677"/>
            <a:ext cx="332058" cy="332058"/>
          </a:xfrm>
          <a:prstGeom prst="rect">
            <a:avLst/>
          </a:prstGeom>
        </p:spPr>
      </p:pic>
      <p:pic>
        <p:nvPicPr>
          <p:cNvPr id="194" name="Imagem 193">
            <a:extLst>
              <a:ext uri="{FF2B5EF4-FFF2-40B4-BE49-F238E27FC236}">
                <a16:creationId xmlns:a16="http://schemas.microsoft.com/office/drawing/2014/main" id="{8B0CA3EB-59C7-0FE3-3B0C-14AA5693E47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47197" y="5094832"/>
            <a:ext cx="303918" cy="303918"/>
          </a:xfrm>
          <a:prstGeom prst="rect">
            <a:avLst/>
          </a:prstGeom>
        </p:spPr>
      </p:pic>
      <p:pic>
        <p:nvPicPr>
          <p:cNvPr id="205" name="Imagem 204">
            <a:extLst>
              <a:ext uri="{FF2B5EF4-FFF2-40B4-BE49-F238E27FC236}">
                <a16:creationId xmlns:a16="http://schemas.microsoft.com/office/drawing/2014/main" id="{2128F91C-D001-31DE-A02E-5D9DCC75318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04349" y="3118196"/>
            <a:ext cx="197034" cy="197034"/>
          </a:xfrm>
          <a:prstGeom prst="rect">
            <a:avLst/>
          </a:prstGeom>
        </p:spPr>
      </p:pic>
      <p:cxnSp>
        <p:nvCxnSpPr>
          <p:cNvPr id="226" name="Conector: Angulado 225">
            <a:extLst>
              <a:ext uri="{FF2B5EF4-FFF2-40B4-BE49-F238E27FC236}">
                <a16:creationId xmlns:a16="http://schemas.microsoft.com/office/drawing/2014/main" id="{9E2F32EA-7946-DE4F-0057-2E00CE573A13}"/>
              </a:ext>
            </a:extLst>
          </p:cNvPr>
          <p:cNvCxnSpPr>
            <a:cxnSpLocks/>
            <a:stCxn id="57" idx="2"/>
            <a:endCxn id="52" idx="2"/>
          </p:cNvCxnSpPr>
          <p:nvPr/>
        </p:nvCxnSpPr>
        <p:spPr>
          <a:xfrm rot="5400000">
            <a:off x="1201566" y="4058728"/>
            <a:ext cx="1464185" cy="1263293"/>
          </a:xfrm>
          <a:prstGeom prst="bentConnector3">
            <a:avLst>
              <a:gd name="adj1" fmla="val 115613"/>
            </a:avLst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ector: Angulado 227">
            <a:extLst>
              <a:ext uri="{FF2B5EF4-FFF2-40B4-BE49-F238E27FC236}">
                <a16:creationId xmlns:a16="http://schemas.microsoft.com/office/drawing/2014/main" id="{F818E349-143B-743F-696A-55F386265EE2}"/>
              </a:ext>
            </a:extLst>
          </p:cNvPr>
          <p:cNvCxnSpPr>
            <a:cxnSpLocks/>
          </p:cNvCxnSpPr>
          <p:nvPr/>
        </p:nvCxnSpPr>
        <p:spPr>
          <a:xfrm rot="16200000" flipV="1">
            <a:off x="-695433" y="3538972"/>
            <a:ext cx="3264615" cy="520125"/>
          </a:xfrm>
          <a:prstGeom prst="bentConnector3">
            <a:avLst>
              <a:gd name="adj1" fmla="val -6922"/>
            </a:avLst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7" name="Imagem 236">
            <a:extLst>
              <a:ext uri="{FF2B5EF4-FFF2-40B4-BE49-F238E27FC236}">
                <a16:creationId xmlns:a16="http://schemas.microsoft.com/office/drawing/2014/main" id="{986F0BD8-BA8E-EADC-AECC-4AE0F53669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166712" flipV="1">
            <a:off x="2902582" y="2947109"/>
            <a:ext cx="480467" cy="480467"/>
          </a:xfrm>
          <a:prstGeom prst="rect">
            <a:avLst/>
          </a:prstGeom>
        </p:spPr>
      </p:pic>
      <p:pic>
        <p:nvPicPr>
          <p:cNvPr id="242" name="Imagem 241">
            <a:extLst>
              <a:ext uri="{FF2B5EF4-FFF2-40B4-BE49-F238E27FC236}">
                <a16:creationId xmlns:a16="http://schemas.microsoft.com/office/drawing/2014/main" id="{77E281CD-CCDF-E809-563E-366FDACFCA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575408" flipV="1">
            <a:off x="8147510" y="3226121"/>
            <a:ext cx="395460" cy="395460"/>
          </a:xfrm>
          <a:prstGeom prst="rect">
            <a:avLst/>
          </a:prstGeom>
        </p:spPr>
      </p:pic>
      <p:pic>
        <p:nvPicPr>
          <p:cNvPr id="243" name="Imagem 242">
            <a:extLst>
              <a:ext uri="{FF2B5EF4-FFF2-40B4-BE49-F238E27FC236}">
                <a16:creationId xmlns:a16="http://schemas.microsoft.com/office/drawing/2014/main" id="{A9F8EDD5-EC86-8B5B-3593-F44A00642A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014184">
            <a:off x="945022" y="4188846"/>
            <a:ext cx="481219" cy="481219"/>
          </a:xfrm>
          <a:prstGeom prst="rect">
            <a:avLst/>
          </a:prstGeom>
        </p:spPr>
      </p:pic>
      <p:pic>
        <p:nvPicPr>
          <p:cNvPr id="248" name="Imagem 247">
            <a:extLst>
              <a:ext uri="{FF2B5EF4-FFF2-40B4-BE49-F238E27FC236}">
                <a16:creationId xmlns:a16="http://schemas.microsoft.com/office/drawing/2014/main" id="{0A2E2FD9-6ECA-323D-7668-6DA90B5B7B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625464" flipV="1">
            <a:off x="6912224" y="3111310"/>
            <a:ext cx="480467" cy="480467"/>
          </a:xfrm>
          <a:prstGeom prst="rect">
            <a:avLst/>
          </a:prstGeom>
        </p:spPr>
      </p:pic>
      <p:pic>
        <p:nvPicPr>
          <p:cNvPr id="249" name="Imagem 248">
            <a:extLst>
              <a:ext uri="{FF2B5EF4-FFF2-40B4-BE49-F238E27FC236}">
                <a16:creationId xmlns:a16="http://schemas.microsoft.com/office/drawing/2014/main" id="{3F76039B-5001-811B-9D80-967197DEC0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244858" flipV="1">
            <a:off x="8335898" y="4259974"/>
            <a:ext cx="395460" cy="395460"/>
          </a:xfrm>
          <a:prstGeom prst="rect">
            <a:avLst/>
          </a:prstGeom>
        </p:spPr>
      </p:pic>
      <p:pic>
        <p:nvPicPr>
          <p:cNvPr id="252" name="Imagem 251">
            <a:extLst>
              <a:ext uri="{FF2B5EF4-FFF2-40B4-BE49-F238E27FC236}">
                <a16:creationId xmlns:a16="http://schemas.microsoft.com/office/drawing/2014/main" id="{F67D6A57-D3FD-ADC2-615C-EF906F98CC1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5400000" flipH="1">
            <a:off x="143857" y="989378"/>
            <a:ext cx="233233" cy="233233"/>
          </a:xfrm>
          <a:prstGeom prst="rect">
            <a:avLst/>
          </a:prstGeom>
        </p:spPr>
      </p:pic>
      <p:pic>
        <p:nvPicPr>
          <p:cNvPr id="253" name="Picture 91">
            <a:extLst>
              <a:ext uri="{FF2B5EF4-FFF2-40B4-BE49-F238E27FC236}">
                <a16:creationId xmlns:a16="http://schemas.microsoft.com/office/drawing/2014/main" id="{5429C38E-450D-B4DE-B0E2-695B6AFF6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519" y="4964065"/>
            <a:ext cx="442385" cy="485736"/>
          </a:xfrm>
          <a:prstGeom prst="rect">
            <a:avLst/>
          </a:prstGeom>
        </p:spPr>
      </p:pic>
      <p:pic>
        <p:nvPicPr>
          <p:cNvPr id="254" name="Imagem 253">
            <a:extLst>
              <a:ext uri="{FF2B5EF4-FFF2-40B4-BE49-F238E27FC236}">
                <a16:creationId xmlns:a16="http://schemas.microsoft.com/office/drawing/2014/main" id="{AD3CDF3C-9F3F-CE54-874D-B235ACD69DA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36460" y="5093421"/>
            <a:ext cx="303918" cy="303918"/>
          </a:xfrm>
          <a:prstGeom prst="rect">
            <a:avLst/>
          </a:prstGeom>
        </p:spPr>
      </p:pic>
      <p:sp>
        <p:nvSpPr>
          <p:cNvPr id="256" name="CaixaDeTexto 255">
            <a:extLst>
              <a:ext uri="{FF2B5EF4-FFF2-40B4-BE49-F238E27FC236}">
                <a16:creationId xmlns:a16="http://schemas.microsoft.com/office/drawing/2014/main" id="{FE16B5FC-A0A9-0FEF-16A1-DCB029BE22FE}"/>
              </a:ext>
            </a:extLst>
          </p:cNvPr>
          <p:cNvSpPr txBox="1"/>
          <p:nvPr/>
        </p:nvSpPr>
        <p:spPr>
          <a:xfrm>
            <a:off x="5904079" y="5476253"/>
            <a:ext cx="1034259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/>
              <a:t>Demandante 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Homologa a entrega</a:t>
            </a:r>
          </a:p>
        </p:txBody>
      </p:sp>
      <p:pic>
        <p:nvPicPr>
          <p:cNvPr id="257" name="Imagem 256">
            <a:extLst>
              <a:ext uri="{FF2B5EF4-FFF2-40B4-BE49-F238E27FC236}">
                <a16:creationId xmlns:a16="http://schemas.microsoft.com/office/drawing/2014/main" id="{5F9695DF-EA9A-3AD5-6F11-F8A6B31A9C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371848">
            <a:off x="5568624" y="5084946"/>
            <a:ext cx="481219" cy="481219"/>
          </a:xfrm>
          <a:prstGeom prst="rect">
            <a:avLst/>
          </a:prstGeom>
        </p:spPr>
      </p:pic>
      <p:pic>
        <p:nvPicPr>
          <p:cNvPr id="259" name="Imagem 258">
            <a:extLst>
              <a:ext uri="{FF2B5EF4-FFF2-40B4-BE49-F238E27FC236}">
                <a16:creationId xmlns:a16="http://schemas.microsoft.com/office/drawing/2014/main" id="{BB4AFA1D-6A68-42E7-9D9C-12AAB3A599E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887610" y="5252034"/>
            <a:ext cx="442092" cy="442092"/>
          </a:xfrm>
          <a:prstGeom prst="rect">
            <a:avLst/>
          </a:prstGeom>
        </p:spPr>
      </p:pic>
      <p:sp>
        <p:nvSpPr>
          <p:cNvPr id="260" name="CaixaDeTexto 259">
            <a:extLst>
              <a:ext uri="{FF2B5EF4-FFF2-40B4-BE49-F238E27FC236}">
                <a16:creationId xmlns:a16="http://schemas.microsoft.com/office/drawing/2014/main" id="{74A4CC7C-8003-9652-4388-E5E434604A82}"/>
              </a:ext>
            </a:extLst>
          </p:cNvPr>
          <p:cNvSpPr txBox="1"/>
          <p:nvPr/>
        </p:nvSpPr>
        <p:spPr>
          <a:xfrm>
            <a:off x="4590913" y="5694126"/>
            <a:ext cx="108555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/>
              <a:t>SPW coloca demanda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em produção e 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informa a CGTI</a:t>
            </a:r>
          </a:p>
        </p:txBody>
      </p:sp>
      <p:pic>
        <p:nvPicPr>
          <p:cNvPr id="261" name="Imagem 260">
            <a:extLst>
              <a:ext uri="{FF2B5EF4-FFF2-40B4-BE49-F238E27FC236}">
                <a16:creationId xmlns:a16="http://schemas.microsoft.com/office/drawing/2014/main" id="{81E83846-D3B0-B4E4-66AC-144F17F89D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371848">
            <a:off x="6732556" y="5022034"/>
            <a:ext cx="481219" cy="481219"/>
          </a:xfrm>
          <a:prstGeom prst="rect">
            <a:avLst/>
          </a:prstGeom>
        </p:spPr>
      </p:pic>
      <p:cxnSp>
        <p:nvCxnSpPr>
          <p:cNvPr id="263" name="Conector: Angulado 262">
            <a:extLst>
              <a:ext uri="{FF2B5EF4-FFF2-40B4-BE49-F238E27FC236}">
                <a16:creationId xmlns:a16="http://schemas.microsoft.com/office/drawing/2014/main" id="{583704FA-CB04-FA6E-5022-780471F8AF4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205325" y="4992061"/>
            <a:ext cx="92353" cy="1630082"/>
          </a:xfrm>
          <a:prstGeom prst="bentConnector3">
            <a:avLst>
              <a:gd name="adj1" fmla="val -415211"/>
            </a:avLst>
          </a:prstGeom>
          <a:ln>
            <a:solidFill>
              <a:schemeClr val="accent6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" name="Imagem 265">
            <a:extLst>
              <a:ext uri="{FF2B5EF4-FFF2-40B4-BE49-F238E27FC236}">
                <a16:creationId xmlns:a16="http://schemas.microsoft.com/office/drawing/2014/main" id="{5CF7A3F3-7642-BF29-7189-2C6234F7702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99326" y="5843687"/>
            <a:ext cx="169352" cy="169352"/>
          </a:xfrm>
          <a:prstGeom prst="rect">
            <a:avLst/>
          </a:prstGeom>
        </p:spPr>
      </p:pic>
      <p:pic>
        <p:nvPicPr>
          <p:cNvPr id="269" name="Imagem 268">
            <a:extLst>
              <a:ext uri="{FF2B5EF4-FFF2-40B4-BE49-F238E27FC236}">
                <a16:creationId xmlns:a16="http://schemas.microsoft.com/office/drawing/2014/main" id="{4FF7617A-DC59-2796-6FB7-F3597AD721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92524" y="5227909"/>
            <a:ext cx="435052" cy="435052"/>
          </a:xfrm>
          <a:prstGeom prst="rect">
            <a:avLst/>
          </a:prstGeom>
        </p:spPr>
      </p:pic>
      <p:pic>
        <p:nvPicPr>
          <p:cNvPr id="270" name="Imagem 269">
            <a:extLst>
              <a:ext uri="{FF2B5EF4-FFF2-40B4-BE49-F238E27FC236}">
                <a16:creationId xmlns:a16="http://schemas.microsoft.com/office/drawing/2014/main" id="{05441A22-8BFC-6AD6-7B9F-C60F032DE8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371848">
            <a:off x="4285610" y="5213520"/>
            <a:ext cx="481219" cy="481219"/>
          </a:xfrm>
          <a:prstGeom prst="rect">
            <a:avLst/>
          </a:prstGeom>
        </p:spPr>
      </p:pic>
      <p:cxnSp>
        <p:nvCxnSpPr>
          <p:cNvPr id="272" name="Conector: Angulado 271">
            <a:extLst>
              <a:ext uri="{FF2B5EF4-FFF2-40B4-BE49-F238E27FC236}">
                <a16:creationId xmlns:a16="http://schemas.microsoft.com/office/drawing/2014/main" id="{2CB28794-E4FC-1E86-AB04-D60611286825}"/>
              </a:ext>
            </a:extLst>
          </p:cNvPr>
          <p:cNvCxnSpPr>
            <a:cxnSpLocks/>
            <a:stCxn id="273" idx="2"/>
          </p:cNvCxnSpPr>
          <p:nvPr/>
        </p:nvCxnSpPr>
        <p:spPr>
          <a:xfrm rot="5400000" flipH="1">
            <a:off x="314677" y="2409713"/>
            <a:ext cx="3830506" cy="3344537"/>
          </a:xfrm>
          <a:prstGeom prst="bentConnector3">
            <a:avLst>
              <a:gd name="adj1" fmla="val -5968"/>
            </a:avLst>
          </a:prstGeom>
          <a:ln>
            <a:solidFill>
              <a:schemeClr val="accent6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CaixaDeTexto 272">
            <a:extLst>
              <a:ext uri="{FF2B5EF4-FFF2-40B4-BE49-F238E27FC236}">
                <a16:creationId xmlns:a16="http://schemas.microsoft.com/office/drawing/2014/main" id="{2EDDA0C7-2721-665B-603F-664BB564FBCA}"/>
              </a:ext>
            </a:extLst>
          </p:cNvPr>
          <p:cNvSpPr txBox="1"/>
          <p:nvPr/>
        </p:nvSpPr>
        <p:spPr>
          <a:xfrm>
            <a:off x="3293698" y="5620208"/>
            <a:ext cx="1217000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800" dirty="0"/>
              <a:t>Analista da CGTI informa</a:t>
            </a:r>
          </a:p>
          <a:p>
            <a:pPr algn="ctr">
              <a:spcAft>
                <a:spcPts val="300"/>
              </a:spcAft>
            </a:pPr>
            <a:r>
              <a:rPr lang="pt-BR" sz="800" dirty="0"/>
              <a:t>o demandante</a:t>
            </a:r>
          </a:p>
        </p:txBody>
      </p:sp>
    </p:spTree>
    <p:extLst>
      <p:ext uri="{BB962C8B-B14F-4D97-AF65-F5344CB8AC3E}">
        <p14:creationId xmlns:p14="http://schemas.microsoft.com/office/powerpoint/2010/main" val="307484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7C63A48-06DB-7049-9AB7-7554AEB2B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19" y="2182760"/>
            <a:ext cx="1406013" cy="140601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FB6DDBB-13D2-FB5D-4BBC-497A3A4DDC98}"/>
              </a:ext>
            </a:extLst>
          </p:cNvPr>
          <p:cNvSpPr txBox="1"/>
          <p:nvPr/>
        </p:nvSpPr>
        <p:spPr>
          <a:xfrm>
            <a:off x="715295" y="3642541"/>
            <a:ext cx="17698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t-BR" sz="1200" dirty="0"/>
              <a:t>Tempo de Atendimento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74FF14D-E362-43E2-344E-10480B47C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938" y="2182760"/>
            <a:ext cx="4683823" cy="182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7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1373</TotalTime>
  <Words>131</Words>
  <Application>Microsoft Office PowerPoint</Application>
  <PresentationFormat>Apresentação na tela (4:3)</PresentationFormat>
  <Paragraphs>55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Aptos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Luis Gomes</dc:creator>
  <cp:lastModifiedBy>Tainara Carpalhoso Fatureto</cp:lastModifiedBy>
  <cp:revision>51</cp:revision>
  <dcterms:created xsi:type="dcterms:W3CDTF">2022-01-11T15:09:17Z</dcterms:created>
  <dcterms:modified xsi:type="dcterms:W3CDTF">2024-05-09T23:11:27Z</dcterms:modified>
</cp:coreProperties>
</file>