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9" r:id="rId3"/>
    <p:sldId id="270" r:id="rId4"/>
    <p:sldId id="271" r:id="rId5"/>
    <p:sldId id="272" r:id="rId6"/>
    <p:sldId id="273" r:id="rId7"/>
    <p:sldId id="274" r:id="rId8"/>
    <p:sldId id="275" r:id="rId9"/>
    <p:sldId id="277" r:id="rId10"/>
    <p:sldId id="278" r:id="rId11"/>
    <p:sldId id="279" r:id="rId12"/>
    <p:sldId id="280" r:id="rId13"/>
    <p:sldId id="281" r:id="rId14"/>
    <p:sldId id="282" r:id="rId15"/>
    <p:sldId id="283" r:id="rId16"/>
    <p:sldId id="284" r:id="rId17"/>
    <p:sldId id="285"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33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8F66DD-EBBB-4C35-8A26-A8B63ED4042D}" type="datetimeFigureOut">
              <a:rPr lang="pt-BR" smtClean="0"/>
              <a:pPr/>
              <a:t>09/09/2021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2520F3-2AEB-4CDA-93C7-F160B51109C7}"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2</a:t>
            </a:fld>
            <a:endParaRPr lang="pt-BR"/>
          </a:p>
        </p:txBody>
      </p:sp>
    </p:spTree>
    <p:extLst>
      <p:ext uri="{BB962C8B-B14F-4D97-AF65-F5344CB8AC3E}">
        <p14:creationId xmlns:p14="http://schemas.microsoft.com/office/powerpoint/2010/main" val="2660854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11</a:t>
            </a:fld>
            <a:endParaRPr lang="pt-BR"/>
          </a:p>
        </p:txBody>
      </p:sp>
    </p:spTree>
    <p:extLst>
      <p:ext uri="{BB962C8B-B14F-4D97-AF65-F5344CB8AC3E}">
        <p14:creationId xmlns:p14="http://schemas.microsoft.com/office/powerpoint/2010/main" val="3233031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12</a:t>
            </a:fld>
            <a:endParaRPr lang="pt-BR"/>
          </a:p>
        </p:txBody>
      </p:sp>
    </p:spTree>
    <p:extLst>
      <p:ext uri="{BB962C8B-B14F-4D97-AF65-F5344CB8AC3E}">
        <p14:creationId xmlns:p14="http://schemas.microsoft.com/office/powerpoint/2010/main" val="3621263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13</a:t>
            </a:fld>
            <a:endParaRPr lang="pt-BR"/>
          </a:p>
        </p:txBody>
      </p:sp>
    </p:spTree>
    <p:extLst>
      <p:ext uri="{BB962C8B-B14F-4D97-AF65-F5344CB8AC3E}">
        <p14:creationId xmlns:p14="http://schemas.microsoft.com/office/powerpoint/2010/main" val="1198645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14</a:t>
            </a:fld>
            <a:endParaRPr lang="pt-BR"/>
          </a:p>
        </p:txBody>
      </p:sp>
    </p:spTree>
    <p:extLst>
      <p:ext uri="{BB962C8B-B14F-4D97-AF65-F5344CB8AC3E}">
        <p14:creationId xmlns:p14="http://schemas.microsoft.com/office/powerpoint/2010/main" val="1549782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15</a:t>
            </a:fld>
            <a:endParaRPr lang="pt-BR"/>
          </a:p>
        </p:txBody>
      </p:sp>
    </p:spTree>
    <p:extLst>
      <p:ext uri="{BB962C8B-B14F-4D97-AF65-F5344CB8AC3E}">
        <p14:creationId xmlns:p14="http://schemas.microsoft.com/office/powerpoint/2010/main" val="4047372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16</a:t>
            </a:fld>
            <a:endParaRPr lang="pt-BR"/>
          </a:p>
        </p:txBody>
      </p:sp>
    </p:spTree>
    <p:extLst>
      <p:ext uri="{BB962C8B-B14F-4D97-AF65-F5344CB8AC3E}">
        <p14:creationId xmlns:p14="http://schemas.microsoft.com/office/powerpoint/2010/main" val="76246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3</a:t>
            </a:fld>
            <a:endParaRPr lang="pt-BR"/>
          </a:p>
        </p:txBody>
      </p:sp>
    </p:spTree>
    <p:extLst>
      <p:ext uri="{BB962C8B-B14F-4D97-AF65-F5344CB8AC3E}">
        <p14:creationId xmlns:p14="http://schemas.microsoft.com/office/powerpoint/2010/main" val="3599724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4</a:t>
            </a:fld>
            <a:endParaRPr lang="pt-BR"/>
          </a:p>
        </p:txBody>
      </p:sp>
    </p:spTree>
    <p:extLst>
      <p:ext uri="{BB962C8B-B14F-4D97-AF65-F5344CB8AC3E}">
        <p14:creationId xmlns:p14="http://schemas.microsoft.com/office/powerpoint/2010/main" val="203370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5</a:t>
            </a:fld>
            <a:endParaRPr lang="pt-BR"/>
          </a:p>
        </p:txBody>
      </p:sp>
    </p:spTree>
    <p:extLst>
      <p:ext uri="{BB962C8B-B14F-4D97-AF65-F5344CB8AC3E}">
        <p14:creationId xmlns:p14="http://schemas.microsoft.com/office/powerpoint/2010/main" val="3817079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6</a:t>
            </a:fld>
            <a:endParaRPr lang="pt-BR"/>
          </a:p>
        </p:txBody>
      </p:sp>
    </p:spTree>
    <p:extLst>
      <p:ext uri="{BB962C8B-B14F-4D97-AF65-F5344CB8AC3E}">
        <p14:creationId xmlns:p14="http://schemas.microsoft.com/office/powerpoint/2010/main" val="2407211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7</a:t>
            </a:fld>
            <a:endParaRPr lang="pt-BR"/>
          </a:p>
        </p:txBody>
      </p:sp>
    </p:spTree>
    <p:extLst>
      <p:ext uri="{BB962C8B-B14F-4D97-AF65-F5344CB8AC3E}">
        <p14:creationId xmlns:p14="http://schemas.microsoft.com/office/powerpoint/2010/main" val="1908041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8</a:t>
            </a:fld>
            <a:endParaRPr lang="pt-BR"/>
          </a:p>
        </p:txBody>
      </p:sp>
    </p:spTree>
    <p:extLst>
      <p:ext uri="{BB962C8B-B14F-4D97-AF65-F5344CB8AC3E}">
        <p14:creationId xmlns:p14="http://schemas.microsoft.com/office/powerpoint/2010/main" val="3129506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9</a:t>
            </a:fld>
            <a:endParaRPr lang="pt-BR"/>
          </a:p>
        </p:txBody>
      </p:sp>
    </p:spTree>
    <p:extLst>
      <p:ext uri="{BB962C8B-B14F-4D97-AF65-F5344CB8AC3E}">
        <p14:creationId xmlns:p14="http://schemas.microsoft.com/office/powerpoint/2010/main" val="1150014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72520F3-2AEB-4CDA-93C7-F160B51109C7}" type="slidenum">
              <a:rPr lang="pt-BR" smtClean="0"/>
              <a:pPr/>
              <a:t>10</a:t>
            </a:fld>
            <a:endParaRPr lang="pt-BR"/>
          </a:p>
        </p:txBody>
      </p:sp>
    </p:spTree>
    <p:extLst>
      <p:ext uri="{BB962C8B-B14F-4D97-AF65-F5344CB8AC3E}">
        <p14:creationId xmlns:p14="http://schemas.microsoft.com/office/powerpoint/2010/main" val="3349857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4CC0276D-8507-437E-B1B1-5C39143EDD39}" type="datetimeFigureOut">
              <a:rPr lang="pt-BR" smtClean="0"/>
              <a:pPr/>
              <a:t>09/09/2021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0670B48-2781-4481-B206-EE33E379A71C}"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0276D-8507-437E-B1B1-5C39143EDD39}" type="datetimeFigureOut">
              <a:rPr lang="pt-BR" smtClean="0"/>
              <a:pPr/>
              <a:t>09/09/2021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70B48-2781-4481-B206-EE33E379A71C}"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exame.com/pme/contabilidade-startups-unicornio-contabilizei-75-milho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istoedinheiro.com.br/fazemos-o-processo-de-abertura-de-empresas-de-maneira-gratuita-conta-o-ceo-da-contabilizei/" TargetMode="External"/><Relationship Id="rId5" Type="http://schemas.openxmlformats.org/officeDocument/2006/relationships/image" Target="../media/image7.png"/><Relationship Id="rId4" Type="http://schemas.openxmlformats.org/officeDocument/2006/relationships/hyperlink" Target="https://docsend.com/view/mdcuujz862mxbckc"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hyperlink" Target="https://forbes.com.br/principal/2020/07/por-dentro-da-polemica-que-levou-a-derrocada-da-scalefactor/" TargetMode="External"/><Relationship Id="rId9"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descr="slide_capa_75anos.jpg"/>
          <p:cNvPicPr>
            <a:picLocks noChangeAspect="1"/>
          </p:cNvPicPr>
          <p:nvPr/>
        </p:nvPicPr>
        <p:blipFill>
          <a:blip r:embed="rId2" cstate="print"/>
          <a:stretch>
            <a:fillRect/>
          </a:stretch>
        </p:blipFill>
        <p:spPr>
          <a:xfrm>
            <a:off x="0" y="0"/>
            <a:ext cx="9144000" cy="6858000"/>
          </a:xfrm>
          <a:prstGeom prst="rect">
            <a:avLst/>
          </a:prstGeom>
        </p:spPr>
      </p:pic>
      <p:sp>
        <p:nvSpPr>
          <p:cNvPr id="5" name="CaixaDeTexto 4"/>
          <p:cNvSpPr txBox="1"/>
          <p:nvPr/>
        </p:nvSpPr>
        <p:spPr>
          <a:xfrm>
            <a:off x="4171346" y="1631549"/>
            <a:ext cx="4788024" cy="2862322"/>
          </a:xfrm>
          <a:prstGeom prst="rect">
            <a:avLst/>
          </a:prstGeom>
          <a:noFill/>
        </p:spPr>
        <p:txBody>
          <a:bodyPr wrap="square" rtlCol="0">
            <a:spAutoFit/>
          </a:bodyPr>
          <a:lstStyle/>
          <a:p>
            <a:pPr algn="ctr">
              <a:tabLst>
                <a:tab pos="540385" algn="l"/>
                <a:tab pos="1620520" algn="l"/>
                <a:tab pos="2700655" algn="l"/>
                <a:tab pos="3780790" algn="l"/>
                <a:tab pos="4860925" algn="l"/>
                <a:tab pos="2989580" algn="l"/>
              </a:tabLst>
            </a:pPr>
            <a:r>
              <a:rPr lang="pt-BR" sz="2000" b="1" dirty="0">
                <a:solidFill>
                  <a:schemeClr val="accent4">
                    <a:lumMod val="75000"/>
                  </a:schemeClr>
                </a:solidFill>
                <a:latin typeface="Calibri" pitchFamily="34" charset="0"/>
              </a:rPr>
              <a:t>Conselho Federal de Contabilidade - CFC</a:t>
            </a:r>
          </a:p>
          <a:p>
            <a:pPr algn="ctr">
              <a:tabLst>
                <a:tab pos="540385" algn="l"/>
                <a:tab pos="1620520" algn="l"/>
                <a:tab pos="2700655" algn="l"/>
                <a:tab pos="3780790" algn="l"/>
                <a:tab pos="4860925" algn="l"/>
                <a:tab pos="2989580" algn="l"/>
              </a:tabLst>
            </a:pPr>
            <a:r>
              <a:rPr lang="pt-BR" sz="2000" b="1" dirty="0">
                <a:solidFill>
                  <a:schemeClr val="accent4">
                    <a:lumMod val="75000"/>
                  </a:schemeClr>
                </a:solidFill>
                <a:latin typeface="Calibri" pitchFamily="34" charset="0"/>
              </a:rPr>
              <a:t> </a:t>
            </a:r>
          </a:p>
          <a:p>
            <a:pPr algn="ctr"/>
            <a:endParaRPr lang="pt-BR" sz="2000" b="1" dirty="0">
              <a:solidFill>
                <a:schemeClr val="accent4">
                  <a:lumMod val="75000"/>
                </a:schemeClr>
              </a:solidFill>
              <a:latin typeface="Calibri" pitchFamily="34" charset="0"/>
            </a:endParaRPr>
          </a:p>
          <a:p>
            <a:pPr algn="ctr"/>
            <a:r>
              <a:rPr lang="pt-BR" sz="2000" b="1" dirty="0">
                <a:solidFill>
                  <a:schemeClr val="accent4">
                    <a:lumMod val="75000"/>
                  </a:schemeClr>
                </a:solidFill>
                <a:latin typeface="Calibri" pitchFamily="34" charset="0"/>
              </a:rPr>
              <a:t>FIARC - Processo Administrativo nº 10099.100308/2021-07 - Caso 2021.III.002</a:t>
            </a:r>
          </a:p>
          <a:p>
            <a:pPr algn="ctr"/>
            <a:endParaRPr lang="pt-BR" sz="2000" b="1" dirty="0">
              <a:solidFill>
                <a:schemeClr val="accent4">
                  <a:lumMod val="75000"/>
                </a:schemeClr>
              </a:solidFill>
              <a:latin typeface="Calibri" pitchFamily="34" charset="0"/>
            </a:endParaRPr>
          </a:p>
          <a:p>
            <a:pPr algn="ctr"/>
            <a:endParaRPr lang="pt-BR" sz="2000" b="1" dirty="0">
              <a:solidFill>
                <a:schemeClr val="accent4">
                  <a:lumMod val="75000"/>
                </a:schemeClr>
              </a:solidFill>
              <a:latin typeface="Calibri" pitchFamily="34" charset="0"/>
            </a:endParaRPr>
          </a:p>
          <a:p>
            <a:pPr algn="ctr"/>
            <a:r>
              <a:rPr lang="pt-BR" sz="2000" b="1" dirty="0">
                <a:solidFill>
                  <a:schemeClr val="accent4">
                    <a:lumMod val="75000"/>
                  </a:schemeClr>
                </a:solidFill>
                <a:latin typeface="Calibri" pitchFamily="34" charset="0"/>
              </a:rPr>
              <a:t>Regras sobre publicidade em serviços contábeis – NBC PG 01/2019</a:t>
            </a:r>
            <a:endParaRPr lang="en-US" sz="2000" b="1" dirty="0">
              <a:solidFill>
                <a:schemeClr val="accent4">
                  <a:lumMod val="75000"/>
                </a:schemeClr>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Ausência de efeitos negativos no mercado</a:t>
            </a:r>
          </a:p>
        </p:txBody>
      </p:sp>
      <p:sp>
        <p:nvSpPr>
          <p:cNvPr id="13" name="CaixaDeTexto 12">
            <a:extLst>
              <a:ext uri="{FF2B5EF4-FFF2-40B4-BE49-F238E27FC236}">
                <a16:creationId xmlns:a16="http://schemas.microsoft.com/office/drawing/2014/main" id="{ECBF5F44-A732-487B-AF21-4A23E36170C2}"/>
              </a:ext>
            </a:extLst>
          </p:cNvPr>
          <p:cNvSpPr txBox="1"/>
          <p:nvPr/>
        </p:nvSpPr>
        <p:spPr>
          <a:xfrm>
            <a:off x="353946" y="1884753"/>
            <a:ext cx="8034478" cy="1016176"/>
          </a:xfrm>
          <a:prstGeom prst="rect">
            <a:avLst/>
          </a:prstGeom>
          <a:noFill/>
        </p:spPr>
        <p:txBody>
          <a:bodyPr wrap="square" lIns="91440" tIns="45720" rIns="91440" bIns="45720" anchor="t">
            <a:spAutoFit/>
          </a:bodyPr>
          <a:lstStyle/>
          <a:p>
            <a:pPr marL="285750" indent="-285750" algn="just">
              <a:lnSpc>
                <a:spcPct val="134000"/>
              </a:lnSpc>
              <a:buClr>
                <a:schemeClr val="tx1"/>
              </a:buClr>
              <a:buFont typeface="Wingdings" panose="05000000000000000000" pitchFamily="2" charset="2"/>
              <a:buChar char="§"/>
            </a:pPr>
            <a:r>
              <a:rPr lang="pt-BR" sz="1600" dirty="0">
                <a:latin typeface="+mj-lt"/>
                <a:ea typeface="+mn-lt"/>
                <a:cs typeface="+mn-lt"/>
              </a:rPr>
              <a:t>Crescimento de </a:t>
            </a:r>
            <a:r>
              <a:rPr lang="pt-BR" sz="1600" b="1" dirty="0">
                <a:solidFill>
                  <a:schemeClr val="accent4">
                    <a:lumMod val="75000"/>
                  </a:schemeClr>
                </a:solidFill>
                <a:effectLst>
                  <a:outerShdw blurRad="38100" dist="38100" dir="2700000" algn="tl">
                    <a:srgbClr val="000000">
                      <a:alpha val="43137"/>
                    </a:srgbClr>
                  </a:outerShdw>
                </a:effectLst>
                <a:latin typeface="+mj-lt"/>
              </a:rPr>
              <a:t>62,96% </a:t>
            </a:r>
            <a:r>
              <a:rPr lang="pt-BR" sz="1600" dirty="0">
                <a:latin typeface="+mj-lt"/>
                <a:ea typeface="+mn-lt"/>
                <a:cs typeface="+mn-lt"/>
              </a:rPr>
              <a:t>no número de organizações contábeis registradas nos </a:t>
            </a:r>
            <a:r>
              <a:rPr lang="pt-BR" sz="1600" dirty="0" err="1">
                <a:latin typeface="+mj-lt"/>
                <a:ea typeface="+mn-lt"/>
                <a:cs typeface="+mn-lt"/>
              </a:rPr>
              <a:t>CRCs</a:t>
            </a:r>
            <a:r>
              <a:rPr lang="pt-BR" sz="1600" dirty="0">
                <a:latin typeface="+mj-lt"/>
                <a:ea typeface="+mn-lt"/>
                <a:cs typeface="+mn-lt"/>
              </a:rPr>
              <a:t>, nos últimos 7 anos:</a:t>
            </a:r>
          </a:p>
          <a:p>
            <a:pPr marL="285750" indent="-285750" algn="just">
              <a:lnSpc>
                <a:spcPct val="134000"/>
              </a:lnSpc>
              <a:buFont typeface="Arial" panose="05000000000000000000" pitchFamily="2" charset="2"/>
              <a:buChar char="•"/>
            </a:pPr>
            <a:endParaRPr lang="pt-BR" sz="1400" dirty="0">
              <a:ea typeface="+mn-lt"/>
              <a:cs typeface="+mn-lt"/>
            </a:endParaRPr>
          </a:p>
        </p:txBody>
      </p:sp>
      <p:pic>
        <p:nvPicPr>
          <p:cNvPr id="17" name="Imagem 5" descr="Gráfico, Gráfico de barras&#10;&#10;Descrição gerada automaticamente">
            <a:extLst>
              <a:ext uri="{FF2B5EF4-FFF2-40B4-BE49-F238E27FC236}">
                <a16:creationId xmlns:a16="http://schemas.microsoft.com/office/drawing/2014/main" id="{FB270420-B3C8-4D77-AF91-00CC7D4FD077}"/>
              </a:ext>
            </a:extLst>
          </p:cNvPr>
          <p:cNvPicPr>
            <a:picLocks noChangeAspect="1"/>
          </p:cNvPicPr>
          <p:nvPr/>
        </p:nvPicPr>
        <p:blipFill>
          <a:blip r:embed="rId4"/>
          <a:stretch>
            <a:fillRect/>
          </a:stretch>
        </p:blipFill>
        <p:spPr>
          <a:xfrm>
            <a:off x="1706889" y="2963458"/>
            <a:ext cx="5328592" cy="27478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08869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Ausência de efeitos negativos no mercado</a:t>
            </a:r>
          </a:p>
        </p:txBody>
      </p:sp>
      <p:sp>
        <p:nvSpPr>
          <p:cNvPr id="13" name="CaixaDeTexto 12">
            <a:extLst>
              <a:ext uri="{FF2B5EF4-FFF2-40B4-BE49-F238E27FC236}">
                <a16:creationId xmlns:a16="http://schemas.microsoft.com/office/drawing/2014/main" id="{ECBF5F44-A732-487B-AF21-4A23E36170C2}"/>
              </a:ext>
            </a:extLst>
          </p:cNvPr>
          <p:cNvSpPr txBox="1"/>
          <p:nvPr/>
        </p:nvSpPr>
        <p:spPr>
          <a:xfrm>
            <a:off x="353946" y="1797842"/>
            <a:ext cx="8034478" cy="4779065"/>
          </a:xfrm>
          <a:prstGeom prst="rect">
            <a:avLst/>
          </a:prstGeom>
          <a:noFill/>
        </p:spPr>
        <p:txBody>
          <a:bodyPr wrap="square" lIns="91440" tIns="45720" rIns="91440" bIns="45720" anchor="t">
            <a:spAutoFit/>
          </a:bodyPr>
          <a:lstStyle/>
          <a:p>
            <a:pPr marL="285750" indent="-285750" algn="just">
              <a:lnSpc>
                <a:spcPct val="134000"/>
              </a:lnSpc>
              <a:buClr>
                <a:schemeClr val="tx1"/>
              </a:buClr>
              <a:buFont typeface="Wingdings" panose="05000000000000000000" pitchFamily="2" charset="2"/>
              <a:buChar char="§"/>
            </a:pPr>
            <a:r>
              <a:rPr lang="pt-BR" sz="1400" dirty="0">
                <a:latin typeface="+mj-lt"/>
                <a:ea typeface="+mn-lt"/>
                <a:cs typeface="+mn-lt"/>
              </a:rPr>
              <a:t>A existência e o desenvolvimento de ao menos 10 empresas no setor de contabilidade “online” confirma a ausência de efeitos negativos</a:t>
            </a:r>
          </a:p>
          <a:p>
            <a:pPr algn="just">
              <a:lnSpc>
                <a:spcPct val="134000"/>
              </a:lnSpc>
              <a:buClr>
                <a:schemeClr val="tx1"/>
              </a:buClr>
            </a:pPr>
            <a:endParaRPr lang="pt-BR" sz="1400" dirty="0">
              <a:latin typeface="+mj-lt"/>
              <a:ea typeface="+mn-lt"/>
              <a:cs typeface="+mn-lt"/>
            </a:endParaRPr>
          </a:p>
          <a:p>
            <a:pPr marL="285750" indent="-285750" algn="just">
              <a:lnSpc>
                <a:spcPct val="134000"/>
              </a:lnSpc>
              <a:buFont typeface="Wingdings" panose="05000000000000000000" pitchFamily="2" charset="2"/>
              <a:buChar char="§"/>
            </a:pPr>
            <a:r>
              <a:rPr lang="pt-BR" sz="1400" dirty="0">
                <a:latin typeface="+mj-lt"/>
                <a:ea typeface="+mn-lt"/>
                <a:cs typeface="+mn-lt"/>
              </a:rPr>
              <a:t>No Inquérito Administrativo nº 08700.006673/2015-82, manifestações de outras empresas de contabilidade online não confirmam a procedência das alegações da Contabilizei</a:t>
            </a:r>
          </a:p>
          <a:p>
            <a:pPr algn="just">
              <a:lnSpc>
                <a:spcPct val="134000"/>
              </a:lnSpc>
            </a:pPr>
            <a:endParaRPr lang="pt-BR" sz="1400" dirty="0">
              <a:latin typeface="+mj-lt"/>
              <a:ea typeface="+mn-lt"/>
              <a:cs typeface="+mn-lt"/>
            </a:endParaRPr>
          </a:p>
          <a:p>
            <a:pPr marL="285750" indent="-285750" algn="just">
              <a:lnSpc>
                <a:spcPct val="134000"/>
              </a:lnSpc>
              <a:buFont typeface="Wingdings" panose="05000000000000000000" pitchFamily="2" charset="2"/>
              <a:buChar char="§"/>
            </a:pPr>
            <a:r>
              <a:rPr lang="pt-BR" sz="1400" dirty="0">
                <a:latin typeface="+mj-lt"/>
                <a:ea typeface="+mn-lt"/>
                <a:cs typeface="+mn-lt"/>
              </a:rPr>
              <a:t>Uma informa q</a:t>
            </a:r>
            <a:r>
              <a:rPr lang="pt-BR" sz="1400" dirty="0">
                <a:effectLst/>
                <a:latin typeface="+mj-lt"/>
                <a:ea typeface="Yu Mincho" panose="02020400000000000000" pitchFamily="18" charset="-128"/>
              </a:rPr>
              <a:t>ue </a:t>
            </a:r>
            <a:r>
              <a:rPr lang="pt-BR" sz="1400" b="1" dirty="0">
                <a:solidFill>
                  <a:schemeClr val="accent4">
                    <a:lumMod val="75000"/>
                  </a:schemeClr>
                </a:solidFill>
                <a:latin typeface="+mj-lt"/>
              </a:rPr>
              <a:t>não haviam sido ajuizados contra ela processos judiciais ou administrativos por conselhos profissionais de contabilidade, mas sim pela Contabilizei</a:t>
            </a:r>
            <a:r>
              <a:rPr lang="pt-BR" sz="1400" dirty="0">
                <a:latin typeface="+mj-lt"/>
                <a:ea typeface="+mn-lt"/>
                <a:cs typeface="+mn-lt"/>
              </a:rPr>
              <a:t>:</a:t>
            </a:r>
          </a:p>
          <a:p>
            <a:pPr algn="just">
              <a:lnSpc>
                <a:spcPct val="134000"/>
              </a:lnSpc>
            </a:pPr>
            <a:endParaRPr lang="pt-BR" sz="1200" dirty="0">
              <a:latin typeface="+mj-lt"/>
              <a:ea typeface="+mn-lt"/>
              <a:cs typeface="+mn-lt"/>
            </a:endParaRPr>
          </a:p>
          <a:p>
            <a:pPr marL="503971" lvl="1" indent="0" algn="just">
              <a:lnSpc>
                <a:spcPct val="115000"/>
              </a:lnSpc>
              <a:buNone/>
              <a:tabLst>
                <a:tab pos="540385" algn="l"/>
                <a:tab pos="1620520" algn="l"/>
                <a:tab pos="2700655" algn="l"/>
                <a:tab pos="3780790" algn="l"/>
                <a:tab pos="4860925" algn="l"/>
              </a:tabLst>
            </a:pPr>
            <a:r>
              <a:rPr lang="pt-BR" sz="1100" i="1" dirty="0">
                <a:effectLst/>
                <a:latin typeface="+mj-lt"/>
                <a:ea typeface="Yu Mincho" panose="02020400000000000000" pitchFamily="18" charset="-128"/>
                <a:cs typeface="Calibri" panose="020F0502020204030204" pitchFamily="34" charset="0"/>
              </a:rPr>
              <a:t>“No bojo do referido Inquérito Administrativo, a Contabilizei Contabilidade, ora Autora, diz que está lutando em defesa da Livre Concorrência, sob o argumento de que o Novo Código de Ética de Contabilidade restringe a publicidade sendo uma restrição concorrencial e acusa os Conselhos Regionais de Contabilidade (</a:t>
            </a:r>
            <a:r>
              <a:rPr lang="pt-BR" sz="1100" i="1" dirty="0" err="1">
                <a:effectLst/>
                <a:latin typeface="+mj-lt"/>
                <a:ea typeface="Yu Mincho" panose="02020400000000000000" pitchFamily="18" charset="-128"/>
                <a:cs typeface="Calibri" panose="020F0502020204030204" pitchFamily="34" charset="0"/>
              </a:rPr>
              <a:t>CRC’s</a:t>
            </a:r>
            <a:r>
              <a:rPr lang="pt-BR" sz="1100" i="1" dirty="0">
                <a:effectLst/>
                <a:latin typeface="+mj-lt"/>
                <a:ea typeface="Yu Mincho" panose="02020400000000000000" pitchFamily="18" charset="-128"/>
                <a:cs typeface="Calibri" panose="020F0502020204030204" pitchFamily="34" charset="0"/>
              </a:rPr>
              <a:t>) de estarem perseguindo-a, abusando do Acesso à Justiça, quando instauram procedimentos fiscalizatórios contra si.</a:t>
            </a:r>
          </a:p>
          <a:p>
            <a:pPr marL="503971" lvl="1" indent="0" algn="just">
              <a:lnSpc>
                <a:spcPct val="115000"/>
              </a:lnSpc>
              <a:buNone/>
              <a:tabLst>
                <a:tab pos="540385" algn="l"/>
                <a:tab pos="1620520" algn="l"/>
                <a:tab pos="2700655" algn="l"/>
                <a:tab pos="3780790" algn="l"/>
                <a:tab pos="4860925" algn="l"/>
              </a:tabLst>
            </a:pPr>
            <a:r>
              <a:rPr lang="pt-BR" sz="1100" i="1" dirty="0">
                <a:effectLst/>
                <a:latin typeface="+mj-lt"/>
                <a:ea typeface="Yu Mincho" panose="02020400000000000000" pitchFamily="18" charset="-128"/>
                <a:cs typeface="Calibri" panose="020F0502020204030204" pitchFamily="34" charset="0"/>
              </a:rPr>
              <a:t>Por isso, o Conselho Administrativo de Defesa Econômica – CADE oficiou, frise-se, a pedido da Contabilizei, diversas contabilidades online no intuito de apurar se as outras contabilidades online possuíam processos referentes a campanhas publicitárias.</a:t>
            </a:r>
          </a:p>
          <a:p>
            <a:pPr marL="503971" lvl="1" indent="0" algn="just">
              <a:lnSpc>
                <a:spcPct val="115000"/>
              </a:lnSpc>
              <a:buNone/>
              <a:tabLst>
                <a:tab pos="540385" algn="l"/>
                <a:tab pos="1620520" algn="l"/>
                <a:tab pos="2700655" algn="l"/>
                <a:tab pos="3780790" algn="l"/>
                <a:tab pos="4860925" algn="l"/>
              </a:tabLst>
            </a:pPr>
            <a:r>
              <a:rPr lang="pt-BR" sz="1100" b="1" i="1" dirty="0">
                <a:effectLst/>
                <a:latin typeface="+mj-lt"/>
                <a:ea typeface="Yu Mincho" panose="02020400000000000000" pitchFamily="18" charset="-128"/>
                <a:cs typeface="Calibri" panose="020F0502020204030204" pitchFamily="34" charset="0"/>
              </a:rPr>
              <a:t>Ocorre que, ironicamente, o que se constatou foi o fato de que, assim como acontece no presente caso, as demais contabilidades não tinham processos judiciais instaurados contra si por qualquer Conselho, mas possuíam processos judiciais ajuizados pela Contabilizei, ora Autora, referente a campanhas publicitárias</a:t>
            </a:r>
            <a:r>
              <a:rPr lang="pt-BR" sz="1100" i="1" dirty="0">
                <a:effectLst/>
                <a:latin typeface="+mj-lt"/>
                <a:ea typeface="Yu Mincho" panose="02020400000000000000" pitchFamily="18" charset="-128"/>
                <a:cs typeface="Calibri" panose="020F0502020204030204" pitchFamily="34" charset="0"/>
              </a:rPr>
              <a:t>.</a:t>
            </a:r>
          </a:p>
          <a:p>
            <a:pPr marL="503971" lvl="1" indent="0" algn="just">
              <a:lnSpc>
                <a:spcPct val="115000"/>
              </a:lnSpc>
              <a:buNone/>
              <a:tabLst>
                <a:tab pos="540385" algn="l"/>
                <a:tab pos="1620520" algn="l"/>
                <a:tab pos="2700655" algn="l"/>
                <a:tab pos="3780790" algn="l"/>
                <a:tab pos="4860925" algn="l"/>
              </a:tabLst>
            </a:pPr>
            <a:r>
              <a:rPr lang="pt-BR" sz="1100" b="1" i="1" dirty="0">
                <a:effectLst/>
                <a:latin typeface="+mj-lt"/>
                <a:ea typeface="Yu Mincho" panose="02020400000000000000" pitchFamily="18" charset="-128"/>
              </a:rPr>
              <a:t>Todos com o mesmo objetivo, de coagir as contabilidades a se absterem da utilização da palavra-chave “contabilizei”</a:t>
            </a:r>
            <a:r>
              <a:rPr lang="pt-BR" sz="1100" i="1" dirty="0">
                <a:effectLst/>
                <a:latin typeface="+mj-lt"/>
                <a:ea typeface="Yu Mincho" panose="02020400000000000000" pitchFamily="18" charset="-128"/>
              </a:rPr>
              <a:t> (...), </a:t>
            </a:r>
            <a:r>
              <a:rPr lang="pt-BR" sz="1100" b="1" i="1" dirty="0">
                <a:effectLst/>
                <a:latin typeface="+mj-lt"/>
                <a:ea typeface="Yu Mincho" panose="02020400000000000000" pitchFamily="18" charset="-128"/>
              </a:rPr>
              <a:t>o que claramente afeta o equilíbrio concorrencial do setor (...)” (</a:t>
            </a:r>
            <a:r>
              <a:rPr lang="pt-BR" sz="1100" b="1" i="1" dirty="0" err="1">
                <a:effectLst/>
                <a:latin typeface="+mj-lt"/>
                <a:ea typeface="Yu Mincho" panose="02020400000000000000" pitchFamily="18" charset="-128"/>
              </a:rPr>
              <a:t>g.n</a:t>
            </a:r>
            <a:r>
              <a:rPr lang="pt-BR" sz="1100" b="1" i="1" dirty="0">
                <a:effectLst/>
                <a:latin typeface="+mj-lt"/>
                <a:ea typeface="Yu Mincho" panose="02020400000000000000" pitchFamily="18" charset="-128"/>
              </a:rPr>
              <a:t>.)</a:t>
            </a:r>
            <a:endParaRPr lang="pt-BR" sz="1400" dirty="0">
              <a:ea typeface="+mn-lt"/>
              <a:cs typeface="+mn-lt"/>
            </a:endParaRPr>
          </a:p>
        </p:txBody>
      </p:sp>
    </p:spTree>
    <p:extLst>
      <p:ext uri="{BB962C8B-B14F-4D97-AF65-F5344CB8AC3E}">
        <p14:creationId xmlns:p14="http://schemas.microsoft.com/office/powerpoint/2010/main" val="3885303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Ausência de efeitos negativos no mercado</a:t>
            </a:r>
          </a:p>
        </p:txBody>
      </p:sp>
      <p:sp>
        <p:nvSpPr>
          <p:cNvPr id="13" name="CaixaDeTexto 12">
            <a:extLst>
              <a:ext uri="{FF2B5EF4-FFF2-40B4-BE49-F238E27FC236}">
                <a16:creationId xmlns:a16="http://schemas.microsoft.com/office/drawing/2014/main" id="{ECBF5F44-A732-487B-AF21-4A23E36170C2}"/>
              </a:ext>
            </a:extLst>
          </p:cNvPr>
          <p:cNvSpPr txBox="1"/>
          <p:nvPr/>
        </p:nvSpPr>
        <p:spPr>
          <a:xfrm>
            <a:off x="353946" y="1797842"/>
            <a:ext cx="8034478" cy="4452437"/>
          </a:xfrm>
          <a:prstGeom prst="rect">
            <a:avLst/>
          </a:prstGeom>
          <a:noFill/>
        </p:spPr>
        <p:txBody>
          <a:bodyPr wrap="square" lIns="91440" tIns="45720" rIns="91440" bIns="45720" anchor="t">
            <a:spAutoFit/>
          </a:bodyPr>
          <a:lstStyle/>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r>
              <a:rPr kumimoji="0" lang="pt-BR" sz="16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Distinção entre contabilidade “online” e “tradicional” deve ser relativizada: </a:t>
            </a:r>
          </a:p>
          <a:p>
            <a:pPr marL="789721" marR="0" lvl="1" indent="-285750" algn="just" defTabSz="1007943" rtl="0" eaLnBrk="1" fontAlgn="auto" latinLnBrk="0" hangingPunct="1">
              <a:lnSpc>
                <a:spcPct val="134000"/>
              </a:lnSpc>
              <a:spcBef>
                <a:spcPts val="551"/>
              </a:spcBef>
              <a:spcAft>
                <a:spcPts val="0"/>
              </a:spcAft>
              <a:buClrTx/>
              <a:buSzPct val="50000"/>
              <a:buFont typeface="Wingdings" panose="05000000000000000000" pitchFamily="2" charset="2"/>
              <a:buChar char="q"/>
              <a:tabLst/>
              <a:defRPr/>
            </a:pPr>
            <a:endParaRPr kumimoji="0" lang="pt-BR" sz="1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789721" marR="0" lvl="1" indent="-285750" algn="just" defTabSz="1007943" rtl="0" eaLnBrk="1" fontAlgn="auto" latinLnBrk="0" hangingPunct="1">
              <a:lnSpc>
                <a:spcPct val="134000"/>
              </a:lnSpc>
              <a:spcBef>
                <a:spcPts val="551"/>
              </a:spcBef>
              <a:spcAft>
                <a:spcPts val="0"/>
              </a:spcAft>
              <a:buClrTx/>
              <a:buSzPct val="50000"/>
              <a:buFont typeface="Wingdings" panose="05000000000000000000" pitchFamily="2" charset="2"/>
              <a:buChar char="q"/>
              <a:tabLst/>
              <a:defRPr/>
            </a:pPr>
            <a:r>
              <a:rPr kumimoji="0" lang="pt-BR" sz="1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Praticamente todos os escritórios de contabilidade atuam com softwares para processamento da contabilidade de seus clientes e atendimento das obrigações tributárias acessórias; </a:t>
            </a:r>
          </a:p>
          <a:p>
            <a:pPr marL="789721" marR="0" lvl="1" indent="-285750" algn="just" defTabSz="1007943" rtl="0" eaLnBrk="1" fontAlgn="auto" latinLnBrk="0" hangingPunct="1">
              <a:lnSpc>
                <a:spcPct val="134000"/>
              </a:lnSpc>
              <a:spcBef>
                <a:spcPts val="551"/>
              </a:spcBef>
              <a:spcAft>
                <a:spcPts val="0"/>
              </a:spcAft>
              <a:buClrTx/>
              <a:buSzPct val="50000"/>
              <a:buFont typeface="Wingdings" panose="05000000000000000000" pitchFamily="2" charset="2"/>
              <a:buChar char="q"/>
              <a:tabLst/>
              <a:defRPr/>
            </a:pPr>
            <a:r>
              <a:rPr kumimoji="0" lang="pt-BR" sz="1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A operacionalização das transações contábeis é feita eletronicamente desde a origem das operações, em razão dos sistemas eletrônicos de emissão de notas fiscais existentes no Brasil, que permitem o registro contábil das operações a partir dos próprios códigos existentes em tais documentos;</a:t>
            </a:r>
          </a:p>
          <a:p>
            <a:pPr marL="789721" marR="0" lvl="1" indent="-285750" algn="just" defTabSz="1007943" rtl="0" eaLnBrk="1" fontAlgn="auto" latinLnBrk="0" hangingPunct="1">
              <a:lnSpc>
                <a:spcPct val="134000"/>
              </a:lnSpc>
              <a:spcBef>
                <a:spcPts val="551"/>
              </a:spcBef>
              <a:spcAft>
                <a:spcPts val="0"/>
              </a:spcAft>
              <a:buClrTx/>
              <a:buSzPct val="50000"/>
              <a:buFont typeface="Wingdings" panose="05000000000000000000" pitchFamily="2" charset="2"/>
              <a:buChar char="q"/>
              <a:tabLst/>
              <a:defRPr/>
            </a:pPr>
            <a:r>
              <a:rPr kumimoji="0" lang="pt-BR" sz="1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A maioria das organizações contábeis, em especial as de maior porte, possuem estrutura para atender e prestar serviços a clientes em qualquer localidade do Brasil;</a:t>
            </a:r>
          </a:p>
          <a:p>
            <a:pPr marL="789721" marR="0" lvl="1" indent="-285750" algn="just" defTabSz="1007943" rtl="0" eaLnBrk="1" fontAlgn="auto" latinLnBrk="0" hangingPunct="1">
              <a:lnSpc>
                <a:spcPct val="134000"/>
              </a:lnSpc>
              <a:spcBef>
                <a:spcPts val="551"/>
              </a:spcBef>
              <a:spcAft>
                <a:spcPts val="0"/>
              </a:spcAft>
              <a:buClrTx/>
              <a:buSzPct val="50000"/>
              <a:buFont typeface="Wingdings" panose="05000000000000000000" pitchFamily="2" charset="2"/>
              <a:buChar char="q"/>
              <a:tabLst/>
              <a:defRPr/>
            </a:pPr>
            <a:r>
              <a:rPr kumimoji="0" lang="pt-BR" sz="1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Ampla maioria dos escritórios de contabilidade adquirem licenças de softwares já existentes no mercado, desenvolvidos por empresas de tecnologia.</a:t>
            </a:r>
            <a:endParaRPr kumimoji="0" lang="pt-BR" sz="14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endParaRPr>
          </a:p>
          <a:p>
            <a:pPr marL="285750" indent="-285750" algn="just">
              <a:lnSpc>
                <a:spcPct val="134000"/>
              </a:lnSpc>
              <a:buClr>
                <a:schemeClr val="tx1"/>
              </a:buClr>
              <a:buFont typeface="Wingdings" panose="05000000000000000000" pitchFamily="2" charset="2"/>
              <a:buChar char="§"/>
            </a:pPr>
            <a:endParaRPr lang="pt-BR" sz="1200" dirty="0">
              <a:latin typeface="+mj-lt"/>
              <a:ea typeface="+mn-lt"/>
              <a:cs typeface="+mn-lt"/>
            </a:endParaRPr>
          </a:p>
          <a:p>
            <a:pPr marL="285750" indent="-285750" algn="just">
              <a:lnSpc>
                <a:spcPct val="134000"/>
              </a:lnSpc>
              <a:buFont typeface="Arial" panose="05000000000000000000" pitchFamily="2" charset="2"/>
              <a:buChar char="•"/>
            </a:pPr>
            <a:endParaRPr lang="pt-BR" sz="1400" dirty="0">
              <a:ea typeface="+mn-lt"/>
              <a:cs typeface="+mn-lt"/>
            </a:endParaRPr>
          </a:p>
        </p:txBody>
      </p:sp>
    </p:spTree>
    <p:extLst>
      <p:ext uri="{BB962C8B-B14F-4D97-AF65-F5344CB8AC3E}">
        <p14:creationId xmlns:p14="http://schemas.microsoft.com/office/powerpoint/2010/main" val="2024174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Ausência de efeitos negativos no mercado</a:t>
            </a:r>
          </a:p>
        </p:txBody>
      </p:sp>
      <p:sp>
        <p:nvSpPr>
          <p:cNvPr id="13" name="CaixaDeTexto 12">
            <a:extLst>
              <a:ext uri="{FF2B5EF4-FFF2-40B4-BE49-F238E27FC236}">
                <a16:creationId xmlns:a16="http://schemas.microsoft.com/office/drawing/2014/main" id="{ECBF5F44-A732-487B-AF21-4A23E36170C2}"/>
              </a:ext>
            </a:extLst>
          </p:cNvPr>
          <p:cNvSpPr txBox="1"/>
          <p:nvPr/>
        </p:nvSpPr>
        <p:spPr>
          <a:xfrm>
            <a:off x="353946" y="1797842"/>
            <a:ext cx="8034478" cy="4784002"/>
          </a:xfrm>
          <a:prstGeom prst="rect">
            <a:avLst/>
          </a:prstGeom>
          <a:noFill/>
        </p:spPr>
        <p:txBody>
          <a:bodyPr wrap="square" lIns="91440" tIns="45720" rIns="91440" bIns="45720" anchor="t">
            <a:spAutoFit/>
          </a:bodyPr>
          <a:lstStyle/>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r>
              <a:rPr kumimoji="0" lang="pt-BR" sz="16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Informações da própria Contabilizei contradizem alegações de que o modelo de negócios estaria sendo prejudicado ou inviabilizado:</a:t>
            </a: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lang="pt-BR" sz="1200" dirty="0">
              <a:solidFill>
                <a:prstClr val="black"/>
              </a:solidFill>
              <a:latin typeface="Calibri" panose="020F0502020204030204"/>
              <a:ea typeface="+mn-lt"/>
              <a:cs typeface="Calibri" panose="020F0502020204030204"/>
            </a:endParaRP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lang="pt-BR" sz="1200" dirty="0">
              <a:solidFill>
                <a:prstClr val="black"/>
              </a:solidFill>
              <a:latin typeface="Calibri" panose="020F0502020204030204"/>
              <a:ea typeface="+mn-lt"/>
              <a:cs typeface="Calibri" panose="020F0502020204030204"/>
            </a:endParaRP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lang="pt-BR" sz="1200" dirty="0">
              <a:solidFill>
                <a:prstClr val="black"/>
              </a:solidFill>
              <a:latin typeface="Calibri" panose="020F0502020204030204"/>
              <a:ea typeface="+mn-lt"/>
              <a:cs typeface="Calibri" panose="020F0502020204030204"/>
            </a:endParaRP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indent="-285750" algn="just" defTabSz="1007943">
              <a:lnSpc>
                <a:spcPct val="134000"/>
              </a:lnSpc>
              <a:spcBef>
                <a:spcPts val="1102"/>
              </a:spcBef>
              <a:buFont typeface="Wingdings" panose="05000000000000000000" pitchFamily="2" charset="2"/>
              <a:buChar char="§"/>
              <a:defRPr/>
            </a:pPr>
            <a:r>
              <a:rPr lang="pt-BR" sz="1400" dirty="0">
                <a:solidFill>
                  <a:prstClr val="black"/>
                </a:solidFill>
                <a:ea typeface="+mn-lt"/>
                <a:cs typeface="Calibri" panose="020F0502020204030204"/>
              </a:rPr>
              <a:t>Contabilizei incluída no rol de empresas brasileiras que têm potencial para se tornar </a:t>
            </a:r>
            <a:r>
              <a:rPr lang="pt-BR" sz="1400" b="1" i="1" dirty="0">
                <a:solidFill>
                  <a:schemeClr val="accent4">
                    <a:lumMod val="75000"/>
                  </a:schemeClr>
                </a:solidFill>
                <a:effectLst>
                  <a:outerShdw blurRad="38100" dist="38100" dir="2700000" algn="tl">
                    <a:srgbClr val="000000">
                      <a:alpha val="43137"/>
                    </a:srgbClr>
                  </a:outerShdw>
                </a:effectLst>
              </a:rPr>
              <a:t>“unicórnio”</a:t>
            </a:r>
            <a:r>
              <a:rPr lang="pt-BR" sz="1400" b="1" i="1" dirty="0">
                <a:solidFill>
                  <a:prstClr val="black"/>
                </a:solidFill>
                <a:effectLst>
                  <a:outerShdw blurRad="38100" dist="38100" dir="2700000" algn="tl">
                    <a:srgbClr val="000000">
                      <a:alpha val="43137"/>
                    </a:srgbClr>
                  </a:outerShdw>
                </a:effectLst>
                <a:ea typeface="+mn-lt"/>
                <a:cs typeface="Calibri" panose="020F0502020204030204"/>
              </a:rPr>
              <a:t> </a:t>
            </a:r>
            <a:r>
              <a:rPr lang="pt-BR" sz="1400" dirty="0">
                <a:solidFill>
                  <a:prstClr val="black"/>
                </a:solidFill>
                <a:ea typeface="+mn-lt"/>
                <a:cs typeface="Calibri" panose="020F0502020204030204"/>
              </a:rPr>
              <a:t>(Relatório elaborado pela Distrito, com apoio da KPMG)</a:t>
            </a:r>
          </a:p>
          <a:p>
            <a:pPr marL="285750" indent="-285750" algn="just" defTabSz="1007943">
              <a:lnSpc>
                <a:spcPct val="134000"/>
              </a:lnSpc>
              <a:spcBef>
                <a:spcPts val="1102"/>
              </a:spcBef>
              <a:buFont typeface="Wingdings" panose="05000000000000000000" pitchFamily="2" charset="2"/>
              <a:buChar char="§"/>
              <a:defRPr/>
            </a:pPr>
            <a:r>
              <a:rPr lang="pt-BR" sz="1400" dirty="0"/>
              <a:t>Contabilizei </a:t>
            </a:r>
            <a:r>
              <a:rPr lang="pt-BR" sz="1400" dirty="0">
                <a:solidFill>
                  <a:prstClr val="black"/>
                </a:solidFill>
                <a:ea typeface="+mn-lt"/>
                <a:cs typeface="Calibri" panose="020F0502020204030204"/>
              </a:rPr>
              <a:t>iniciou 2021 com uma captação da </a:t>
            </a:r>
            <a:r>
              <a:rPr lang="pt-BR" sz="1400" i="1" dirty="0" err="1">
                <a:solidFill>
                  <a:prstClr val="black"/>
                </a:solidFill>
                <a:ea typeface="+mn-lt"/>
                <a:cs typeface="Calibri" panose="020F0502020204030204"/>
              </a:rPr>
              <a:t>Softbank</a:t>
            </a:r>
            <a:r>
              <a:rPr lang="pt-BR" sz="1400" i="1" dirty="0">
                <a:solidFill>
                  <a:prstClr val="black"/>
                </a:solidFill>
                <a:ea typeface="+mn-lt"/>
                <a:cs typeface="Calibri" panose="020F0502020204030204"/>
              </a:rPr>
              <a:t> </a:t>
            </a:r>
            <a:r>
              <a:rPr lang="pt-BR" sz="1400" dirty="0">
                <a:solidFill>
                  <a:prstClr val="black"/>
                </a:solidFill>
                <a:ea typeface="+mn-lt"/>
                <a:cs typeface="Calibri" panose="020F0502020204030204"/>
              </a:rPr>
              <a:t>e tem </a:t>
            </a:r>
            <a:r>
              <a:rPr lang="pt-BR" sz="1400" b="1" dirty="0">
                <a:solidFill>
                  <a:schemeClr val="accent4">
                    <a:lumMod val="75000"/>
                  </a:schemeClr>
                </a:solidFill>
              </a:rPr>
              <a:t>planos de aumentar em 40% o número de funcionários e dobrar a sua quantidade de clientes</a:t>
            </a:r>
            <a:r>
              <a:rPr lang="pt-BR" sz="1400" dirty="0">
                <a:solidFill>
                  <a:prstClr val="black"/>
                </a:solidFill>
                <a:ea typeface="+mn-lt"/>
                <a:cs typeface="Calibri" panose="020F0502020204030204"/>
              </a:rPr>
              <a:t>. </a:t>
            </a:r>
            <a:r>
              <a:rPr lang="pt-BR" sz="1400" i="1" u="sng" dirty="0">
                <a:solidFill>
                  <a:srgbClr val="0000FF"/>
                </a:solidFill>
                <a:hlinkClick r:id="rId4">
                  <a:extLst>
                    <a:ext uri="{A12FA001-AC4F-418D-AE19-62706E023703}">
                      <ahyp:hlinkClr xmlns:ahyp="http://schemas.microsoft.com/office/drawing/2018/hyperlinkcolor" val="tx"/>
                    </a:ext>
                  </a:extLst>
                </a:hlinkClick>
              </a:rPr>
              <a:t>https://docsend.com/view/mdcuujz862mxbckc</a:t>
            </a:r>
            <a:r>
              <a:rPr lang="pt-BR" sz="1400" i="1" u="sng" dirty="0">
                <a:solidFill>
                  <a:srgbClr val="0000FF"/>
                </a:solidFill>
              </a:rPr>
              <a:t> </a:t>
            </a:r>
            <a:r>
              <a:rPr lang="pt-BR" sz="1400" dirty="0">
                <a:solidFill>
                  <a:prstClr val="black"/>
                </a:solidFill>
                <a:ea typeface="+mn-lt"/>
                <a:cs typeface="Calibri" panose="020F0502020204030204"/>
              </a:rPr>
              <a:t>. </a:t>
            </a:r>
            <a:endParaRPr lang="pt-BR" sz="1400" dirty="0">
              <a:effectLst/>
              <a:ea typeface="Calibri" panose="020F0502020204030204" pitchFamily="34" charset="0"/>
            </a:endParaRPr>
          </a:p>
          <a:p>
            <a:pPr marL="285750" indent="-285750" algn="just">
              <a:lnSpc>
                <a:spcPct val="134000"/>
              </a:lnSpc>
              <a:buFont typeface="Arial" panose="05000000000000000000" pitchFamily="2" charset="2"/>
              <a:buChar char="•"/>
            </a:pPr>
            <a:endParaRPr lang="pt-BR" sz="1400" dirty="0">
              <a:ea typeface="+mn-lt"/>
              <a:cs typeface="+mn-lt"/>
            </a:endParaRPr>
          </a:p>
        </p:txBody>
      </p:sp>
      <p:pic>
        <p:nvPicPr>
          <p:cNvPr id="12" name="Imagem 4" descr="Uma imagem contendo Interface gráfica do usuário&#10;&#10;Descrição gerada automaticamente">
            <a:extLst>
              <a:ext uri="{FF2B5EF4-FFF2-40B4-BE49-F238E27FC236}">
                <a16:creationId xmlns:a16="http://schemas.microsoft.com/office/drawing/2014/main" id="{D8F9F675-C6B6-4F64-8A89-8591E9BD2B67}"/>
              </a:ext>
            </a:extLst>
          </p:cNvPr>
          <p:cNvPicPr>
            <a:picLocks noChangeAspect="1"/>
          </p:cNvPicPr>
          <p:nvPr/>
        </p:nvPicPr>
        <p:blipFill>
          <a:blip r:embed="rId5"/>
          <a:stretch>
            <a:fillRect/>
          </a:stretch>
        </p:blipFill>
        <p:spPr>
          <a:xfrm>
            <a:off x="353946" y="2805664"/>
            <a:ext cx="3559618" cy="1603732"/>
          </a:xfrm>
          <a:prstGeom prst="rect">
            <a:avLst/>
          </a:prstGeom>
        </p:spPr>
      </p:pic>
      <p:sp>
        <p:nvSpPr>
          <p:cNvPr id="9" name="CaixaDeTexto 8">
            <a:extLst>
              <a:ext uri="{FF2B5EF4-FFF2-40B4-BE49-F238E27FC236}">
                <a16:creationId xmlns:a16="http://schemas.microsoft.com/office/drawing/2014/main" id="{8E7A82E8-CB78-4614-9784-46A41587CCBD}"/>
              </a:ext>
            </a:extLst>
          </p:cNvPr>
          <p:cNvSpPr txBox="1"/>
          <p:nvPr/>
        </p:nvSpPr>
        <p:spPr>
          <a:xfrm>
            <a:off x="4008735" y="2453368"/>
            <a:ext cx="4453824" cy="2469907"/>
          </a:xfrm>
          <a:prstGeom prst="rect">
            <a:avLst/>
          </a:prstGeom>
          <a:noFill/>
        </p:spPr>
        <p:txBody>
          <a:bodyPr wrap="square" rtlCol="0">
            <a:spAutoFit/>
          </a:bodyPr>
          <a:lstStyle/>
          <a:p>
            <a:pPr algn="just"/>
            <a:endParaRPr lang="pt-BR" sz="1050" i="1" dirty="0">
              <a:effectLst/>
              <a:latin typeface="+mj-lt"/>
              <a:ea typeface="Calibri" panose="020F0502020204030204" pitchFamily="34" charset="0"/>
            </a:endParaRPr>
          </a:p>
          <a:p>
            <a:pPr algn="just"/>
            <a:r>
              <a:rPr lang="pt-BR" sz="1050" i="1" dirty="0">
                <a:effectLst/>
                <a:latin typeface="+mj-lt"/>
                <a:ea typeface="Calibri" panose="020F0502020204030204" pitchFamily="34" charset="0"/>
              </a:rPr>
              <a:t>“Atualmente, a Contabilizei tem mais de 400 funcionários e espera chegar ao final do ano com cerca de 50 novas contratações. A empresa tem dobrado de tamanho a cada ano desde 2016 e espera manter o ritmo de crescimento nos próximos períodos. A meta é crescer 200% na soma de 2020 e 2021”. Link: </a:t>
            </a:r>
            <a:r>
              <a:rPr lang="pt-BR" sz="1050" i="1" u="sng" dirty="0">
                <a:solidFill>
                  <a:srgbClr val="0000FF"/>
                </a:solidFill>
                <a:effectLst/>
                <a:latin typeface="+mj-lt"/>
                <a:ea typeface="Calibri" panose="020F0502020204030204" pitchFamily="34" charset="0"/>
                <a:hlinkClick r:id="rId6"/>
              </a:rPr>
              <a:t>https://www.istoedinheiro.com.br/fazemos-o-processo-de-abertura-de-empresas-de-maneira-gratuita-conta-o-ceo-da-contabilizei/</a:t>
            </a:r>
            <a:r>
              <a:rPr lang="pt-BR" sz="1050" i="1" dirty="0">
                <a:effectLst/>
                <a:latin typeface="+mj-lt"/>
                <a:ea typeface="Calibri" panose="020F0502020204030204" pitchFamily="34" charset="0"/>
              </a:rPr>
              <a:t>. </a:t>
            </a:r>
            <a:endParaRPr lang="pt-BR" sz="1050" dirty="0">
              <a:effectLst/>
              <a:latin typeface="+mj-lt"/>
              <a:ea typeface="Calibri" panose="020F0502020204030204" pitchFamily="34" charset="0"/>
            </a:endParaRPr>
          </a:p>
          <a:p>
            <a:pPr algn="just"/>
            <a:r>
              <a:rPr lang="pt-BR" sz="1050" i="1" dirty="0">
                <a:effectLst/>
                <a:latin typeface="+mj-lt"/>
                <a:ea typeface="Calibri" panose="020F0502020204030204" pitchFamily="34" charset="0"/>
              </a:rPr>
              <a:t> </a:t>
            </a:r>
            <a:endParaRPr lang="pt-BR" sz="1050" dirty="0">
              <a:effectLst/>
              <a:latin typeface="+mj-lt"/>
              <a:ea typeface="Calibri" panose="020F0502020204030204" pitchFamily="34" charset="0"/>
            </a:endParaRPr>
          </a:p>
          <a:p>
            <a:pPr algn="just"/>
            <a:r>
              <a:rPr lang="pt-BR" sz="1050" i="1" dirty="0">
                <a:effectLst/>
                <a:latin typeface="+mj-lt"/>
                <a:ea typeface="Calibri" panose="020F0502020204030204" pitchFamily="34" charset="0"/>
              </a:rPr>
              <a:t>“A Contabilizei não abre números de faturamento, mas divulga projeções percentuais para lá de ambiciosas. O negócio cresceu entre 100 e 200% de 2016 a 2018. Entre 2019 e 2021, projeta repetir a proporção”  Link: </a:t>
            </a:r>
            <a:r>
              <a:rPr lang="pt-BR" sz="1050" i="1" u="sng" dirty="0">
                <a:solidFill>
                  <a:srgbClr val="0000FF"/>
                </a:solidFill>
                <a:effectLst/>
                <a:latin typeface="+mj-lt"/>
                <a:ea typeface="Calibri" panose="020F0502020204030204" pitchFamily="34" charset="0"/>
                <a:hlinkClick r:id="rId7"/>
              </a:rPr>
              <a:t>https://exame.com/</a:t>
            </a:r>
            <a:r>
              <a:rPr lang="pt-BR" sz="1050" i="1" u="sng" dirty="0" err="1">
                <a:solidFill>
                  <a:srgbClr val="0000FF"/>
                </a:solidFill>
                <a:effectLst/>
                <a:latin typeface="+mj-lt"/>
                <a:ea typeface="Calibri" panose="020F0502020204030204" pitchFamily="34" charset="0"/>
                <a:hlinkClick r:id="rId7"/>
              </a:rPr>
              <a:t>pme</a:t>
            </a:r>
            <a:r>
              <a:rPr lang="pt-BR" sz="1050" i="1" u="sng" dirty="0">
                <a:solidFill>
                  <a:srgbClr val="0000FF"/>
                </a:solidFill>
                <a:effectLst/>
                <a:latin typeface="+mj-lt"/>
                <a:ea typeface="Calibri" panose="020F0502020204030204" pitchFamily="34" charset="0"/>
                <a:hlinkClick r:id="rId7"/>
              </a:rPr>
              <a:t>/contabilidade-startups-unicornio-contabilizei-75-milhoes/</a:t>
            </a:r>
            <a:r>
              <a:rPr lang="pt-BR" sz="1050" i="1" dirty="0">
                <a:effectLst/>
                <a:latin typeface="+mj-lt"/>
                <a:ea typeface="Calibri" panose="020F0502020204030204" pitchFamily="34" charset="0"/>
              </a:rPr>
              <a:t>. </a:t>
            </a:r>
            <a:endParaRPr lang="pt-BR" sz="1050" dirty="0">
              <a:effectLst/>
              <a:latin typeface="+mj-lt"/>
              <a:ea typeface="Calibri" panose="020F0502020204030204" pitchFamily="34" charset="0"/>
            </a:endParaRPr>
          </a:p>
          <a:p>
            <a:endParaRPr lang="pt-BR" dirty="0"/>
          </a:p>
        </p:txBody>
      </p:sp>
    </p:spTree>
    <p:extLst>
      <p:ext uri="{BB962C8B-B14F-4D97-AF65-F5344CB8AC3E}">
        <p14:creationId xmlns:p14="http://schemas.microsoft.com/office/powerpoint/2010/main" val="368941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A importância da (auto) regulação para coibir abusos</a:t>
            </a:r>
          </a:p>
        </p:txBody>
      </p:sp>
      <p:sp>
        <p:nvSpPr>
          <p:cNvPr id="13" name="CaixaDeTexto 12">
            <a:extLst>
              <a:ext uri="{FF2B5EF4-FFF2-40B4-BE49-F238E27FC236}">
                <a16:creationId xmlns:a16="http://schemas.microsoft.com/office/drawing/2014/main" id="{ECBF5F44-A732-487B-AF21-4A23E36170C2}"/>
              </a:ext>
            </a:extLst>
          </p:cNvPr>
          <p:cNvSpPr txBox="1"/>
          <p:nvPr/>
        </p:nvSpPr>
        <p:spPr>
          <a:xfrm>
            <a:off x="353946" y="1797842"/>
            <a:ext cx="8034478" cy="4270977"/>
          </a:xfrm>
          <a:prstGeom prst="rect">
            <a:avLst/>
          </a:prstGeom>
          <a:noFill/>
        </p:spPr>
        <p:txBody>
          <a:bodyPr wrap="square" lIns="91440" tIns="45720" rIns="91440" bIns="45720" anchor="t">
            <a:spAutoFit/>
          </a:bodyPr>
          <a:lstStyle/>
          <a:p>
            <a:pPr marL="285750" indent="-285750" algn="just" defTabSz="1007943">
              <a:lnSpc>
                <a:spcPct val="134000"/>
              </a:lnSpc>
              <a:spcBef>
                <a:spcPts val="1102"/>
              </a:spcBef>
              <a:buFont typeface="Wingdings" panose="05000000000000000000" pitchFamily="2" charset="2"/>
              <a:buChar char="§"/>
              <a:defRPr/>
            </a:pPr>
            <a:r>
              <a:rPr lang="pt-BR" sz="1400" dirty="0">
                <a:solidFill>
                  <a:prstClr val="black"/>
                </a:solidFill>
                <a:latin typeface="Calibri" panose="020F0502020204030204"/>
                <a:ea typeface="+mn-lt"/>
                <a:cs typeface="Calibri" panose="020F0502020204030204"/>
              </a:rPr>
              <a:t>A NBC PG 01 integra as funções de autorregulação da profissão contábil delegadas pelo Estado brasileiro ao sistema CFC/</a:t>
            </a:r>
            <a:r>
              <a:rPr lang="pt-BR" sz="1400" dirty="0" err="1">
                <a:solidFill>
                  <a:prstClr val="black"/>
                </a:solidFill>
                <a:latin typeface="Calibri" panose="020F0502020204030204"/>
                <a:ea typeface="+mn-lt"/>
                <a:cs typeface="Calibri" panose="020F0502020204030204"/>
              </a:rPr>
              <a:t>CRCs</a:t>
            </a:r>
            <a:endParaRPr lang="pt-BR" sz="1400" dirty="0">
              <a:solidFill>
                <a:prstClr val="black"/>
              </a:solidFill>
              <a:latin typeface="Calibri" panose="020F0502020204030204"/>
              <a:ea typeface="+mn-lt"/>
              <a:cs typeface="Calibri" panose="020F0502020204030204"/>
            </a:endParaRPr>
          </a:p>
          <a:p>
            <a:pPr lvl="1" algn="just">
              <a:lnSpc>
                <a:spcPct val="134000"/>
              </a:lnSpc>
            </a:pPr>
            <a:endParaRPr lang="pt-BR" sz="1400" b="1" u="sng" dirty="0">
              <a:ea typeface="+mn-lt"/>
              <a:cs typeface="+mn-lt"/>
            </a:endParaRPr>
          </a:p>
          <a:p>
            <a:pPr lvl="1" algn="just">
              <a:lnSpc>
                <a:spcPct val="134000"/>
              </a:lnSpc>
            </a:pPr>
            <a:r>
              <a:rPr lang="pt-BR" sz="1400" b="1" u="sng" dirty="0">
                <a:solidFill>
                  <a:schemeClr val="accent4">
                    <a:lumMod val="75000"/>
                  </a:schemeClr>
                </a:solidFill>
                <a:latin typeface="+mj-lt"/>
              </a:rPr>
              <a:t>Conteúdo</a:t>
            </a:r>
            <a:r>
              <a:rPr lang="pt-BR" sz="1400" dirty="0">
                <a:latin typeface="+mj-lt"/>
                <a:ea typeface="+mn-lt"/>
                <a:cs typeface="+mn-lt"/>
              </a:rPr>
              <a:t>: estabelece padrões éticos e normas de condutas que balizam a atividade desenvolvida pelos profissionais contábeis; objetivam a manutenção do equilíbrio do setor, evitando e sancionando abusos que podem prejudicar a concorrência, assim como os riscos de monopolização ou prejuízos à reputação da profissão e dos profissionais.</a:t>
            </a: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lang="pt-BR" sz="1200" dirty="0">
              <a:solidFill>
                <a:prstClr val="black"/>
              </a:solidFill>
              <a:latin typeface="Calibri" panose="020F0502020204030204"/>
              <a:ea typeface="+mn-lt"/>
              <a:cs typeface="Calibri" panose="020F0502020204030204"/>
            </a:endParaRP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lang="pt-BR" sz="1200" dirty="0">
              <a:solidFill>
                <a:prstClr val="black"/>
              </a:solidFill>
              <a:latin typeface="Calibri" panose="020F0502020204030204"/>
              <a:ea typeface="+mn-lt"/>
              <a:cs typeface="Calibri" panose="020F0502020204030204"/>
            </a:endParaRP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1007943" rtl="0" eaLnBrk="1" fontAlgn="auto" latinLnBrk="0" hangingPunct="1">
              <a:lnSpc>
                <a:spcPct val="134000"/>
              </a:lnSpc>
              <a:spcBef>
                <a:spcPts val="1102"/>
              </a:spcBef>
              <a:spcAft>
                <a:spcPts val="0"/>
              </a:spcAft>
              <a:buClrTx/>
              <a:buSzTx/>
              <a:buFont typeface="Wingdings" panose="05000000000000000000" pitchFamily="2" charset="2"/>
              <a:buChar char="§"/>
              <a:tabLst/>
              <a:defRPr/>
            </a:pPr>
            <a:endParaRPr lang="pt-BR" sz="1200" dirty="0">
              <a:solidFill>
                <a:prstClr val="black"/>
              </a:solidFill>
              <a:latin typeface="Calibri" panose="020F0502020204030204"/>
              <a:ea typeface="+mn-lt"/>
              <a:cs typeface="Calibri" panose="020F0502020204030204"/>
            </a:endParaRPr>
          </a:p>
          <a:p>
            <a:pPr marL="449580" algn="just"/>
            <a:endParaRPr lang="pt-BR" sz="1400" dirty="0">
              <a:ea typeface="+mn-lt"/>
              <a:cs typeface="+mn-lt"/>
            </a:endParaRPr>
          </a:p>
        </p:txBody>
      </p:sp>
      <p:sp>
        <p:nvSpPr>
          <p:cNvPr id="16" name="CaixaDeTexto 15">
            <a:extLst>
              <a:ext uri="{FF2B5EF4-FFF2-40B4-BE49-F238E27FC236}">
                <a16:creationId xmlns:a16="http://schemas.microsoft.com/office/drawing/2014/main" id="{9C34AFD6-2D1B-4AB2-9E68-A32DC9360F7D}"/>
              </a:ext>
            </a:extLst>
          </p:cNvPr>
          <p:cNvSpPr txBox="1"/>
          <p:nvPr/>
        </p:nvSpPr>
        <p:spPr>
          <a:xfrm>
            <a:off x="1341183" y="3836584"/>
            <a:ext cx="7037698" cy="1220078"/>
          </a:xfrm>
          <a:prstGeom prst="rect">
            <a:avLst/>
          </a:prstGeom>
          <a:noFill/>
        </p:spPr>
        <p:txBody>
          <a:bodyPr wrap="square" lIns="91440" tIns="45720" rIns="91440" bIns="45720" anchor="t">
            <a:spAutoFit/>
          </a:bodyPr>
          <a:lstStyle/>
          <a:p>
            <a:pPr algn="just">
              <a:lnSpc>
                <a:spcPct val="134000"/>
              </a:lnSpc>
            </a:pPr>
            <a:endParaRPr lang="pt-BR" sz="1400" dirty="0">
              <a:ea typeface="+mn-lt"/>
              <a:cs typeface="+mn-lt"/>
            </a:endParaRPr>
          </a:p>
          <a:p>
            <a:pPr algn="just">
              <a:lnSpc>
                <a:spcPct val="134000"/>
              </a:lnSpc>
            </a:pPr>
            <a:r>
              <a:rPr lang="pt-BR" sz="1400" b="1" dirty="0">
                <a:latin typeface="+mj-lt"/>
                <a:ea typeface="+mn-lt"/>
                <a:cs typeface="+mn-lt"/>
              </a:rPr>
              <a:t>Não existe na NBC PG 01</a:t>
            </a:r>
            <a:r>
              <a:rPr lang="pt-BR" sz="1400" dirty="0">
                <a:latin typeface="+mj-lt"/>
                <a:ea typeface="+mn-lt"/>
                <a:cs typeface="+mn-lt"/>
              </a:rPr>
              <a:t> “</a:t>
            </a:r>
            <a:r>
              <a:rPr lang="pt-BR" sz="1400" b="1" dirty="0">
                <a:latin typeface="+mj-lt"/>
                <a:ea typeface="+mn-lt"/>
                <a:cs typeface="+mn-lt"/>
              </a:rPr>
              <a:t>vedação” à publicidade ou restrições que impliquem aumento do custo para a obtenção de informações por parte dos consumidores ou adquirentes dos serviços de contabilidade</a:t>
            </a:r>
            <a:endParaRPr lang="pt-BR" sz="1400" dirty="0">
              <a:latin typeface="Proxima Nova Alt" panose="02000506030000020004"/>
            </a:endParaRPr>
          </a:p>
        </p:txBody>
      </p:sp>
      <p:pic>
        <p:nvPicPr>
          <p:cNvPr id="17" name="Gráfico 9" descr="Megafone1 com preenchimento sólido">
            <a:extLst>
              <a:ext uri="{FF2B5EF4-FFF2-40B4-BE49-F238E27FC236}">
                <a16:creationId xmlns:a16="http://schemas.microsoft.com/office/drawing/2014/main" id="{2B4BE6D3-CF6C-463F-88B7-84723B6A6A1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92939" y="4338049"/>
            <a:ext cx="648244" cy="648598"/>
          </a:xfrm>
          <a:prstGeom prst="rect">
            <a:avLst/>
          </a:prstGeom>
        </p:spPr>
      </p:pic>
    </p:spTree>
    <p:extLst>
      <p:ext uri="{BB962C8B-B14F-4D97-AF65-F5344CB8AC3E}">
        <p14:creationId xmlns:p14="http://schemas.microsoft.com/office/powerpoint/2010/main" val="3148003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A importância da (auto) regulação para coibir abusos</a:t>
            </a:r>
          </a:p>
        </p:txBody>
      </p:sp>
      <p:sp>
        <p:nvSpPr>
          <p:cNvPr id="16" name="CaixaDeTexto 15">
            <a:extLst>
              <a:ext uri="{FF2B5EF4-FFF2-40B4-BE49-F238E27FC236}">
                <a16:creationId xmlns:a16="http://schemas.microsoft.com/office/drawing/2014/main" id="{9C34AFD6-2D1B-4AB2-9E68-A32DC9360F7D}"/>
              </a:ext>
            </a:extLst>
          </p:cNvPr>
          <p:cNvSpPr txBox="1"/>
          <p:nvPr/>
        </p:nvSpPr>
        <p:spPr>
          <a:xfrm>
            <a:off x="1372415" y="1833473"/>
            <a:ext cx="7037698" cy="1060931"/>
          </a:xfrm>
          <a:prstGeom prst="rect">
            <a:avLst/>
          </a:prstGeom>
          <a:noFill/>
        </p:spPr>
        <p:txBody>
          <a:bodyPr wrap="square" lIns="91440" tIns="45720" rIns="91440" bIns="45720" anchor="t">
            <a:spAutoFit/>
          </a:bodyPr>
          <a:lstStyle/>
          <a:p>
            <a:pPr algn="just">
              <a:lnSpc>
                <a:spcPct val="134000"/>
              </a:lnSpc>
            </a:pPr>
            <a:r>
              <a:rPr lang="pt-BR" sz="1200" b="1" u="sng" dirty="0">
                <a:latin typeface="+mj-lt"/>
                <a:ea typeface="+mn-lt"/>
                <a:cs typeface="+mn-lt"/>
              </a:rPr>
              <a:t>Caso </a:t>
            </a:r>
            <a:r>
              <a:rPr lang="pt-BR" sz="1200" b="1" u="sng" dirty="0" err="1">
                <a:latin typeface="+mj-lt"/>
                <a:ea typeface="+mn-lt"/>
                <a:cs typeface="+mn-lt"/>
              </a:rPr>
              <a:t>ScaleFactor</a:t>
            </a:r>
            <a:r>
              <a:rPr lang="pt-BR" sz="1200" b="1" dirty="0">
                <a:latin typeface="+mj-lt"/>
                <a:ea typeface="+mn-lt"/>
                <a:cs typeface="+mn-lt"/>
              </a:rPr>
              <a:t>. “</a:t>
            </a:r>
            <a:r>
              <a:rPr lang="pt-BR" sz="1200" b="1" i="1" dirty="0" err="1">
                <a:latin typeface="+mj-lt"/>
                <a:ea typeface="+mn-lt"/>
                <a:cs typeface="+mn-lt"/>
              </a:rPr>
              <a:t>ScaleFactor</a:t>
            </a:r>
            <a:r>
              <a:rPr lang="pt-BR" sz="1200" b="1" i="1" dirty="0">
                <a:latin typeface="+mj-lt"/>
                <a:ea typeface="+mn-lt"/>
                <a:cs typeface="+mn-lt"/>
              </a:rPr>
              <a:t> usou táticas de vendas agressivas e priorizou a busca de capital em vez de criar softwares que atendessem o prometido, de acordo com entrevistas com 15 ex-funcionários e executivos</a:t>
            </a:r>
            <a:r>
              <a:rPr lang="pt-BR" sz="1200" b="1" dirty="0">
                <a:latin typeface="+mj-lt"/>
                <a:ea typeface="+mn-lt"/>
                <a:cs typeface="+mn-lt"/>
              </a:rPr>
              <a:t>”. Fonte:</a:t>
            </a:r>
            <a:r>
              <a:rPr lang="pt-BR" sz="1200" dirty="0">
                <a:latin typeface="+mj-lt"/>
                <a:ea typeface="+mn-lt"/>
                <a:cs typeface="+mn-lt"/>
              </a:rPr>
              <a:t> </a:t>
            </a:r>
            <a:r>
              <a:rPr lang="pt-BR" sz="1200" dirty="0">
                <a:latin typeface="+mj-lt"/>
                <a:ea typeface="+mn-lt"/>
                <a:cs typeface="+mn-lt"/>
                <a:hlinkClick r:id="rId4"/>
              </a:rPr>
              <a:t>https://forbes.com.br/principal/2020/07/por-dentro-da-polemica-que-levou-a-derrocada-da-scalefactor/</a:t>
            </a:r>
            <a:r>
              <a:rPr lang="pt-BR" sz="1200" dirty="0">
                <a:latin typeface="+mj-lt"/>
                <a:ea typeface="+mn-lt"/>
                <a:cs typeface="+mn-lt"/>
              </a:rPr>
              <a:t> .</a:t>
            </a:r>
            <a:endParaRPr lang="pt-BR" sz="1200" dirty="0">
              <a:latin typeface="+mj-lt"/>
              <a:cs typeface="Calibri"/>
            </a:endParaRPr>
          </a:p>
        </p:txBody>
      </p:sp>
      <p:pic>
        <p:nvPicPr>
          <p:cNvPr id="17" name="Gráfico 9" descr="Megafone1 com preenchimento sólido">
            <a:extLst>
              <a:ext uri="{FF2B5EF4-FFF2-40B4-BE49-F238E27FC236}">
                <a16:creationId xmlns:a16="http://schemas.microsoft.com/office/drawing/2014/main" id="{2B4BE6D3-CF6C-463F-88B7-84723B6A6A1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24171" y="1884753"/>
            <a:ext cx="648244" cy="648598"/>
          </a:xfrm>
          <a:prstGeom prst="rect">
            <a:avLst/>
          </a:prstGeom>
        </p:spPr>
      </p:pic>
      <p:pic>
        <p:nvPicPr>
          <p:cNvPr id="19" name="Imagem 18">
            <a:extLst>
              <a:ext uri="{FF2B5EF4-FFF2-40B4-BE49-F238E27FC236}">
                <a16:creationId xmlns:a16="http://schemas.microsoft.com/office/drawing/2014/main" id="{BB0D969E-CE38-409A-989E-73AEC8F51441}"/>
              </a:ext>
            </a:extLst>
          </p:cNvPr>
          <p:cNvPicPr>
            <a:picLocks noChangeAspect="1"/>
          </p:cNvPicPr>
          <p:nvPr/>
        </p:nvPicPr>
        <p:blipFill>
          <a:blip r:embed="rId7"/>
          <a:stretch>
            <a:fillRect/>
          </a:stretch>
        </p:blipFill>
        <p:spPr>
          <a:xfrm>
            <a:off x="4679948" y="3031441"/>
            <a:ext cx="3589170" cy="1264307"/>
          </a:xfrm>
          <a:prstGeom prst="rect">
            <a:avLst/>
          </a:prstGeom>
        </p:spPr>
      </p:pic>
      <p:pic>
        <p:nvPicPr>
          <p:cNvPr id="21" name="Imagem 20">
            <a:extLst>
              <a:ext uri="{FF2B5EF4-FFF2-40B4-BE49-F238E27FC236}">
                <a16:creationId xmlns:a16="http://schemas.microsoft.com/office/drawing/2014/main" id="{D3A02B0A-57C5-41DE-A6B2-7098FD0C7FCC}"/>
              </a:ext>
            </a:extLst>
          </p:cNvPr>
          <p:cNvPicPr>
            <a:picLocks noChangeAspect="1"/>
          </p:cNvPicPr>
          <p:nvPr/>
        </p:nvPicPr>
        <p:blipFill>
          <a:blip r:embed="rId8"/>
          <a:stretch>
            <a:fillRect/>
          </a:stretch>
        </p:blipFill>
        <p:spPr>
          <a:xfrm>
            <a:off x="4679948" y="4529413"/>
            <a:ext cx="3636747" cy="728405"/>
          </a:xfrm>
          <a:prstGeom prst="rect">
            <a:avLst/>
          </a:prstGeom>
        </p:spPr>
      </p:pic>
      <p:pic>
        <p:nvPicPr>
          <p:cNvPr id="23" name="Imagem 22">
            <a:extLst>
              <a:ext uri="{FF2B5EF4-FFF2-40B4-BE49-F238E27FC236}">
                <a16:creationId xmlns:a16="http://schemas.microsoft.com/office/drawing/2014/main" id="{D8B5E97E-CDD7-48E9-ABE1-D99EB5CE6606}"/>
              </a:ext>
            </a:extLst>
          </p:cNvPr>
          <p:cNvPicPr>
            <a:picLocks noChangeAspect="1"/>
          </p:cNvPicPr>
          <p:nvPr/>
        </p:nvPicPr>
        <p:blipFill>
          <a:blip r:embed="rId9"/>
          <a:stretch>
            <a:fillRect/>
          </a:stretch>
        </p:blipFill>
        <p:spPr>
          <a:xfrm>
            <a:off x="4680673" y="5514096"/>
            <a:ext cx="3636747" cy="832374"/>
          </a:xfrm>
          <a:prstGeom prst="rect">
            <a:avLst/>
          </a:prstGeom>
        </p:spPr>
      </p:pic>
      <p:pic>
        <p:nvPicPr>
          <p:cNvPr id="28" name="Imagem 27">
            <a:extLst>
              <a:ext uri="{FF2B5EF4-FFF2-40B4-BE49-F238E27FC236}">
                <a16:creationId xmlns:a16="http://schemas.microsoft.com/office/drawing/2014/main" id="{CE1ED9B2-2604-4FBC-8A7D-5AA96891AC45}"/>
              </a:ext>
            </a:extLst>
          </p:cNvPr>
          <p:cNvPicPr>
            <a:picLocks noChangeAspect="1"/>
          </p:cNvPicPr>
          <p:nvPr/>
        </p:nvPicPr>
        <p:blipFill>
          <a:blip r:embed="rId10"/>
          <a:stretch>
            <a:fillRect/>
          </a:stretch>
        </p:blipFill>
        <p:spPr>
          <a:xfrm>
            <a:off x="353946" y="6468880"/>
            <a:ext cx="4164692" cy="288116"/>
          </a:xfrm>
          <a:prstGeom prst="rect">
            <a:avLst/>
          </a:prstGeom>
        </p:spPr>
      </p:pic>
      <p:pic>
        <p:nvPicPr>
          <p:cNvPr id="30" name="Imagem 29">
            <a:extLst>
              <a:ext uri="{FF2B5EF4-FFF2-40B4-BE49-F238E27FC236}">
                <a16:creationId xmlns:a16="http://schemas.microsoft.com/office/drawing/2014/main" id="{58ACEDE1-3D7B-4A1D-AC68-B80472ED8A04}"/>
              </a:ext>
            </a:extLst>
          </p:cNvPr>
          <p:cNvPicPr>
            <a:picLocks noChangeAspect="1"/>
          </p:cNvPicPr>
          <p:nvPr/>
        </p:nvPicPr>
        <p:blipFill>
          <a:blip r:embed="rId11"/>
          <a:stretch>
            <a:fillRect/>
          </a:stretch>
        </p:blipFill>
        <p:spPr>
          <a:xfrm>
            <a:off x="1074217" y="3049080"/>
            <a:ext cx="2724150" cy="3190875"/>
          </a:xfrm>
          <a:prstGeom prst="rect">
            <a:avLst/>
          </a:prstGeom>
        </p:spPr>
      </p:pic>
      <p:sp>
        <p:nvSpPr>
          <p:cNvPr id="32" name="Seta: para Baixo 31">
            <a:extLst>
              <a:ext uri="{FF2B5EF4-FFF2-40B4-BE49-F238E27FC236}">
                <a16:creationId xmlns:a16="http://schemas.microsoft.com/office/drawing/2014/main" id="{3443AFB7-15D5-44D1-8683-4198F520223C}"/>
              </a:ext>
            </a:extLst>
          </p:cNvPr>
          <p:cNvSpPr/>
          <p:nvPr/>
        </p:nvSpPr>
        <p:spPr>
          <a:xfrm>
            <a:off x="2256272" y="6285350"/>
            <a:ext cx="360040" cy="15956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7627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Conclusões</a:t>
            </a:r>
          </a:p>
        </p:txBody>
      </p:sp>
      <p:sp>
        <p:nvSpPr>
          <p:cNvPr id="18" name="CaixaDeTexto 17">
            <a:extLst>
              <a:ext uri="{FF2B5EF4-FFF2-40B4-BE49-F238E27FC236}">
                <a16:creationId xmlns:a16="http://schemas.microsoft.com/office/drawing/2014/main" id="{F11529B3-F875-4221-85C4-95B227A757F2}"/>
              </a:ext>
            </a:extLst>
          </p:cNvPr>
          <p:cNvSpPr txBox="1"/>
          <p:nvPr/>
        </p:nvSpPr>
        <p:spPr>
          <a:xfrm>
            <a:off x="353947" y="1796309"/>
            <a:ext cx="8034478" cy="5212068"/>
          </a:xfrm>
          <a:prstGeom prst="rect">
            <a:avLst/>
          </a:prstGeom>
          <a:noFill/>
        </p:spPr>
        <p:txBody>
          <a:bodyPr wrap="square" lIns="91440" tIns="45720" rIns="91440" bIns="45720" anchor="t">
            <a:spAutoFit/>
          </a:bodyPr>
          <a:lstStyle/>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r>
              <a:rPr lang="pt-BR" sz="1400" dirty="0">
                <a:solidFill>
                  <a:prstClr val="black"/>
                </a:solidFill>
                <a:latin typeface="+mj-lt"/>
                <a:ea typeface="Yu Mincho" panose="02020400000000000000" pitchFamily="18" charset="-128"/>
                <a:cs typeface="Calibri" panose="020F0502020204030204" pitchFamily="34" charset="0"/>
              </a:rPr>
              <a:t>Simplesmente n</a:t>
            </a:r>
            <a:r>
              <a:rPr kumimoji="0" lang="pt-BR" sz="1400" b="0" i="0" u="none" strike="noStrike" kern="1200" cap="none" spc="0" normalizeH="0" baseline="0" noProof="0" dirty="0" err="1">
                <a:ln>
                  <a:noFill/>
                </a:ln>
                <a:solidFill>
                  <a:prstClr val="black"/>
                </a:solidFill>
                <a:effectLst/>
                <a:uLnTx/>
                <a:uFillTx/>
                <a:latin typeface="+mj-lt"/>
                <a:ea typeface="Yu Mincho" panose="02020400000000000000" pitchFamily="18" charset="-128"/>
                <a:cs typeface="Calibri" panose="020F0502020204030204" pitchFamily="34" charset="0"/>
              </a:rPr>
              <a:t>ão</a:t>
            </a:r>
            <a:r>
              <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 há evidências de que as regras têm causado efeitos econômicos negativos no mercado de serviços contábeis nos últimos 2 anos </a:t>
            </a: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endPar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endParaRP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r>
              <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Inexistindo tais evidências, não há necessidade de revisão ou aprimoramento da regulação</a:t>
            </a: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endPar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endParaRP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r>
              <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Elaboração e aplicação dessas regras está no âmbito das atribuições legais delegadas pelo Estado brasileiro ao Sistema CFC/</a:t>
            </a:r>
            <a:r>
              <a:rPr kumimoji="0" lang="pt-BR" sz="1400" b="0" i="0" u="none" strike="noStrike" kern="1200" cap="none" spc="0" normalizeH="0" baseline="0" noProof="0" dirty="0" err="1">
                <a:ln>
                  <a:noFill/>
                </a:ln>
                <a:solidFill>
                  <a:prstClr val="black"/>
                </a:solidFill>
                <a:effectLst/>
                <a:uLnTx/>
                <a:uFillTx/>
                <a:latin typeface="+mj-lt"/>
                <a:ea typeface="Yu Mincho" panose="02020400000000000000" pitchFamily="18" charset="-128"/>
                <a:cs typeface="Calibri" panose="020F0502020204030204" pitchFamily="34" charset="0"/>
              </a:rPr>
              <a:t>CRCs</a:t>
            </a:r>
            <a:endPar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endParaRP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endPar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endParaRP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r>
              <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Argumento de que restrições à publicidade diminuem a concorrência e o bem-estar pode ser atraente em termos teóricos; mas esta não é uma verdade absoluta quando se trata da regulação de bens de credibilidade, como os serviços contábeis (Conforme parecer econômico anexo)</a:t>
            </a: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endPar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endParaRP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r>
              <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No caso desses serviços, alguns limites e parâmetros são necessários e justificáveis: </a:t>
            </a:r>
            <a:r>
              <a:rPr lang="pt-BR" sz="1400" b="1" dirty="0">
                <a:solidFill>
                  <a:schemeClr val="accent4">
                    <a:lumMod val="75000"/>
                  </a:schemeClr>
                </a:solidFill>
                <a:effectLst>
                  <a:outerShdw blurRad="38100" dist="38100" dir="2700000" algn="tl">
                    <a:srgbClr val="000000">
                      <a:alpha val="43137"/>
                    </a:srgbClr>
                  </a:outerShdw>
                </a:effectLst>
                <a:latin typeface="+mj-lt"/>
              </a:rPr>
              <a:t>qualidade dos serviços</a:t>
            </a:r>
            <a:r>
              <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 e </a:t>
            </a:r>
            <a:r>
              <a:rPr lang="pt-BR" sz="1400" b="1" dirty="0">
                <a:solidFill>
                  <a:schemeClr val="accent4">
                    <a:lumMod val="75000"/>
                  </a:schemeClr>
                </a:solidFill>
                <a:effectLst>
                  <a:outerShdw blurRad="38100" dist="38100" dir="2700000" algn="tl">
                    <a:srgbClr val="000000">
                      <a:alpha val="43137"/>
                    </a:srgbClr>
                  </a:outerShdw>
                </a:effectLst>
                <a:latin typeface="+mj-lt"/>
              </a:rPr>
              <a:t>reputação da profissão</a:t>
            </a:r>
            <a:r>
              <a:rPr lang="pt-BR" sz="1400" dirty="0">
                <a:solidFill>
                  <a:prstClr val="black"/>
                </a:solidFill>
                <a:latin typeface="+mj-lt"/>
                <a:ea typeface="Yu Mincho" panose="02020400000000000000" pitchFamily="18" charset="-128"/>
                <a:cs typeface="Calibri" panose="020F0502020204030204" pitchFamily="34" charset="0"/>
              </a:rPr>
              <a:t>;</a:t>
            </a:r>
            <a:r>
              <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 </a:t>
            </a:r>
            <a:r>
              <a:rPr lang="pt-BR" sz="1400" b="1" dirty="0">
                <a:solidFill>
                  <a:schemeClr val="accent4">
                    <a:lumMod val="75000"/>
                  </a:schemeClr>
                </a:solidFill>
                <a:effectLst>
                  <a:outerShdw blurRad="38100" dist="38100" dir="2700000" algn="tl">
                    <a:srgbClr val="000000">
                      <a:alpha val="43137"/>
                    </a:srgbClr>
                  </a:outerShdw>
                </a:effectLst>
                <a:latin typeface="+mj-lt"/>
              </a:rPr>
              <a:t>igualdade de condições entre os profissionais</a:t>
            </a:r>
            <a:r>
              <a:rPr lang="pt-BR" sz="1400" dirty="0">
                <a:solidFill>
                  <a:schemeClr val="accent4">
                    <a:lumMod val="75000"/>
                  </a:schemeClr>
                </a:solidFill>
                <a:latin typeface="+mj-lt"/>
              </a:rPr>
              <a:t>;</a:t>
            </a:r>
            <a:r>
              <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 </a:t>
            </a:r>
            <a:r>
              <a:rPr lang="pt-BR" sz="1400" b="1" dirty="0">
                <a:solidFill>
                  <a:schemeClr val="accent4">
                    <a:lumMod val="75000"/>
                  </a:schemeClr>
                </a:solidFill>
                <a:effectLst>
                  <a:outerShdw blurRad="38100" dist="38100" dir="2700000" algn="tl">
                    <a:srgbClr val="000000">
                      <a:alpha val="43137"/>
                    </a:srgbClr>
                  </a:outerShdw>
                </a:effectLst>
                <a:latin typeface="+mj-lt"/>
              </a:rPr>
              <a:t>evitar abusos por quem tenha maior poder econômico para uma publicidade “agressiva”</a:t>
            </a:r>
            <a:r>
              <a:rPr lang="pt-BR" sz="1400" dirty="0">
                <a:solidFill>
                  <a:prstClr val="black"/>
                </a:solidFill>
                <a:latin typeface="+mj-lt"/>
                <a:ea typeface="Yu Mincho" panose="02020400000000000000" pitchFamily="18" charset="-128"/>
                <a:cs typeface="Calibri" panose="020F0502020204030204" pitchFamily="34" charset="0"/>
              </a:rPr>
              <a:t>; </a:t>
            </a:r>
            <a:r>
              <a:rPr lang="pt-BR" sz="1400" b="1" dirty="0">
                <a:solidFill>
                  <a:schemeClr val="accent4">
                    <a:lumMod val="75000"/>
                  </a:schemeClr>
                </a:solidFill>
                <a:effectLst>
                  <a:outerShdw blurRad="38100" dist="38100" dir="2700000" algn="tl">
                    <a:srgbClr val="000000">
                      <a:alpha val="43137"/>
                    </a:srgbClr>
                  </a:outerShdw>
                </a:effectLst>
                <a:latin typeface="+mj-lt"/>
              </a:rPr>
              <a:t>proteção aos interesses dos usuários dos serviços e da sociedade</a:t>
            </a:r>
            <a:r>
              <a:rPr kumimoji="0" lang="pt-BR" sz="140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 </a:t>
            </a: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endParaRPr kumimoji="0" lang="pt-BR" sz="120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endParaRPr>
          </a:p>
          <a:p>
            <a:pPr marL="342900" indent="-342900" algn="just" defTabSz="457200">
              <a:lnSpc>
                <a:spcPct val="115000"/>
              </a:lnSpc>
              <a:buFont typeface="Wingdings" panose="05000000000000000000" pitchFamily="2" charset="2"/>
              <a:buChar char="§"/>
              <a:tabLst>
                <a:tab pos="540385" algn="l"/>
                <a:tab pos="1620520" algn="l"/>
                <a:tab pos="2700655" algn="l"/>
                <a:tab pos="3780790" algn="l"/>
                <a:tab pos="4860925" algn="l"/>
                <a:tab pos="449580" algn="l"/>
              </a:tabLst>
              <a:defRPr/>
            </a:pPr>
            <a:r>
              <a:rPr kumimoji="0" lang="pt-BR" sz="1400" b="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rPr>
              <a:t>As do Código de Ética do Contador são pautadas pela moderação, razoabilidade e bom senso; não colocam restrições excessivas ou abusivas, tendo inclusive se beneficiado nesse aspecto da contribuição proporcionada pelo SEAE durante a sua discussão. </a:t>
            </a:r>
          </a:p>
          <a:p>
            <a:pPr marL="342900" marR="0" lvl="0" indent="-342900" algn="just" defTabSz="457200" rtl="0" eaLnBrk="1" fontAlgn="auto" latinLnBrk="0" hangingPunct="1">
              <a:lnSpc>
                <a:spcPct val="115000"/>
              </a:lnSpc>
              <a:spcBef>
                <a:spcPts val="0"/>
              </a:spcBef>
              <a:spcAft>
                <a:spcPts val="0"/>
              </a:spcAft>
              <a:buClrTx/>
              <a:buSzTx/>
              <a:buFont typeface="Wingdings" panose="05000000000000000000" pitchFamily="2" charset="2"/>
              <a:buChar char="§"/>
              <a:tabLst>
                <a:tab pos="540385" algn="l"/>
                <a:tab pos="1620520" algn="l"/>
                <a:tab pos="2700655" algn="l"/>
                <a:tab pos="3780790" algn="l"/>
                <a:tab pos="4860925" algn="l"/>
                <a:tab pos="449580" algn="l"/>
              </a:tabLst>
              <a:defRPr/>
            </a:pPr>
            <a:endParaRPr kumimoji="0" lang="pt-BR" sz="1200" i="0" u="none" strike="noStrike" kern="1200" cap="none" spc="0" normalizeH="0" baseline="0" noProof="0" dirty="0">
              <a:ln>
                <a:noFill/>
              </a:ln>
              <a:solidFill>
                <a:prstClr val="black"/>
              </a:solidFill>
              <a:effectLst/>
              <a:uLnTx/>
              <a:uFillTx/>
              <a:latin typeface="+mj-lt"/>
              <a:ea typeface="Yu Mincho" panose="02020400000000000000" pitchFamily="18" charset="-128"/>
              <a:cs typeface="Calibri" panose="020F0502020204030204" pitchFamily="34" charset="0"/>
            </a:endParaRPr>
          </a:p>
        </p:txBody>
      </p:sp>
    </p:spTree>
    <p:extLst>
      <p:ext uri="{BB962C8B-B14F-4D97-AF65-F5344CB8AC3E}">
        <p14:creationId xmlns:p14="http://schemas.microsoft.com/office/powerpoint/2010/main" val="1751256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descr="slide_capa_75anos.jpg"/>
          <p:cNvPicPr>
            <a:picLocks noChangeAspect="1"/>
          </p:cNvPicPr>
          <p:nvPr/>
        </p:nvPicPr>
        <p:blipFill>
          <a:blip r:embed="rId2" cstate="print"/>
          <a:stretch>
            <a:fillRect/>
          </a:stretch>
        </p:blipFill>
        <p:spPr>
          <a:xfrm>
            <a:off x="0" y="0"/>
            <a:ext cx="9144000" cy="6858000"/>
          </a:xfrm>
          <a:prstGeom prst="rect">
            <a:avLst/>
          </a:prstGeom>
        </p:spPr>
      </p:pic>
      <p:sp>
        <p:nvSpPr>
          <p:cNvPr id="5" name="CaixaDeTexto 4"/>
          <p:cNvSpPr txBox="1"/>
          <p:nvPr/>
        </p:nvSpPr>
        <p:spPr>
          <a:xfrm>
            <a:off x="3995936" y="3228945"/>
            <a:ext cx="4788024" cy="400110"/>
          </a:xfrm>
          <a:prstGeom prst="rect">
            <a:avLst/>
          </a:prstGeom>
          <a:noFill/>
        </p:spPr>
        <p:txBody>
          <a:bodyPr wrap="square" rtlCol="0">
            <a:spAutoFit/>
          </a:bodyPr>
          <a:lstStyle/>
          <a:p>
            <a:pPr algn="ctr">
              <a:tabLst>
                <a:tab pos="540385" algn="l"/>
                <a:tab pos="1620520" algn="l"/>
                <a:tab pos="2700655" algn="l"/>
                <a:tab pos="3780790" algn="l"/>
                <a:tab pos="4860925" algn="l"/>
                <a:tab pos="2989580" algn="l"/>
              </a:tabLst>
            </a:pPr>
            <a:r>
              <a:rPr lang="pt-BR" sz="2000" b="1" dirty="0">
                <a:solidFill>
                  <a:schemeClr val="accent4">
                    <a:lumMod val="75000"/>
                  </a:schemeClr>
                </a:solidFill>
                <a:latin typeface="Calibri" pitchFamily="34" charset="0"/>
              </a:rPr>
              <a:t>Obrigado!</a:t>
            </a:r>
            <a:endParaRPr lang="en-US" sz="2000" b="1" dirty="0">
              <a:solidFill>
                <a:schemeClr val="accent4">
                  <a:lumMod val="75000"/>
                </a:schemeClr>
              </a:solidFill>
              <a:latin typeface="Calibri" pitchFamily="34" charset="0"/>
            </a:endParaRPr>
          </a:p>
        </p:txBody>
      </p:sp>
    </p:spTree>
    <p:extLst>
      <p:ext uri="{BB962C8B-B14F-4D97-AF65-F5344CB8AC3E}">
        <p14:creationId xmlns:p14="http://schemas.microsoft.com/office/powerpoint/2010/main" val="313867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7" y="1268412"/>
            <a:ext cx="353956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Sumário</a:t>
            </a:r>
          </a:p>
        </p:txBody>
      </p:sp>
      <p:sp>
        <p:nvSpPr>
          <p:cNvPr id="12" name="CaixaDeTexto 11">
            <a:extLst>
              <a:ext uri="{FF2B5EF4-FFF2-40B4-BE49-F238E27FC236}">
                <a16:creationId xmlns:a16="http://schemas.microsoft.com/office/drawing/2014/main" id="{E4DBA22C-973F-4A52-B124-EFD9C87F7D7C}"/>
              </a:ext>
            </a:extLst>
          </p:cNvPr>
          <p:cNvSpPr txBox="1"/>
          <p:nvPr/>
        </p:nvSpPr>
        <p:spPr>
          <a:xfrm>
            <a:off x="353947" y="1770864"/>
            <a:ext cx="8034477" cy="4974952"/>
          </a:xfrm>
          <a:prstGeom prst="rect">
            <a:avLst/>
          </a:prstGeom>
          <a:noFill/>
        </p:spPr>
        <p:txBody>
          <a:bodyPr wrap="square" lIns="91440" tIns="45720" rIns="91440" bIns="45720" anchor="t">
            <a:spAutoFit/>
          </a:bodyPr>
          <a:lstStyle/>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r>
              <a:rPr kumimoji="0" lang="pt-BR" sz="1400" b="0" i="0" u="none" strike="noStrike" kern="1200" cap="none" spc="0" normalizeH="0" baseline="0" noProof="0" dirty="0">
                <a:ln>
                  <a:noFill/>
                </a:ln>
                <a:solidFill>
                  <a:prstClr val="black"/>
                </a:solidFill>
                <a:effectLst/>
                <a:uLnTx/>
                <a:uFillTx/>
                <a:ea typeface="+mn-ea"/>
                <a:cs typeface="+mn-cs"/>
              </a:rPr>
              <a:t>Contexto – Consulta Pública e Contribuição SEAE em 2018; 2 anos de aplicação </a:t>
            </a: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endParaRPr kumimoji="0" lang="pt-BR" sz="1400" b="1" i="0" u="sng" strike="noStrike" kern="1200" cap="none" spc="0" normalizeH="0" baseline="0" noProof="0" dirty="0">
              <a:ln>
                <a:noFill/>
              </a:ln>
              <a:solidFill>
                <a:prstClr val="black"/>
              </a:solidFill>
              <a:effectLst/>
              <a:uLnTx/>
              <a:uFillTx/>
              <a:ea typeface="+mn-ea"/>
              <a:cs typeface="+mn-cs"/>
            </a:endParaRP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r>
              <a:rPr kumimoji="0" lang="pt-BR" sz="1400" b="0" i="0" u="none" strike="noStrike" kern="1200" cap="none" spc="0" normalizeH="0" baseline="0" noProof="0" dirty="0">
                <a:ln>
                  <a:noFill/>
                </a:ln>
                <a:solidFill>
                  <a:prstClr val="black"/>
                </a:solidFill>
                <a:effectLst/>
                <a:uLnTx/>
                <a:uFillTx/>
                <a:ea typeface="+mn-ea"/>
                <a:cs typeface="+mn-cs"/>
              </a:rPr>
              <a:t>Regulação de serviços profissionais no Brasil – questão sistêmica</a:t>
            </a: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endParaRPr kumimoji="0" lang="pt-BR" sz="1400" b="0" i="0" u="none" strike="noStrike" kern="1200" cap="none" spc="0" normalizeH="0" baseline="0" noProof="0" dirty="0">
              <a:ln>
                <a:noFill/>
              </a:ln>
              <a:solidFill>
                <a:prstClr val="black"/>
              </a:solidFill>
              <a:effectLst/>
              <a:uLnTx/>
              <a:uFillTx/>
              <a:ea typeface="+mn-ea"/>
              <a:cs typeface="+mn-cs"/>
            </a:endParaRP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r>
              <a:rPr kumimoji="0" lang="pt-BR" sz="1400" b="0" i="0" u="none" strike="noStrike" kern="1200" cap="none" spc="0" normalizeH="0" baseline="0" noProof="0" dirty="0">
                <a:ln>
                  <a:noFill/>
                </a:ln>
                <a:solidFill>
                  <a:prstClr val="black"/>
                </a:solidFill>
                <a:effectLst/>
                <a:uLnTx/>
                <a:uFillTx/>
                <a:ea typeface="+mn-ea"/>
                <a:cs typeface="+mn-cs"/>
              </a:rPr>
              <a:t>Objeto e alcance desta análise </a:t>
            </a:r>
            <a:r>
              <a:rPr lang="pt-BR" sz="1400" dirty="0">
                <a:solidFill>
                  <a:prstClr val="black"/>
                </a:solidFill>
              </a:rPr>
              <a:t>investigativa </a:t>
            </a:r>
            <a:r>
              <a:rPr kumimoji="0" lang="pt-BR" sz="1400" b="0" i="0" u="none" strike="noStrike" kern="1200" cap="none" spc="0" normalizeH="0" baseline="0" noProof="0" dirty="0">
                <a:ln>
                  <a:noFill/>
                </a:ln>
                <a:solidFill>
                  <a:prstClr val="black"/>
                </a:solidFill>
                <a:effectLst/>
                <a:uLnTx/>
                <a:uFillTx/>
                <a:ea typeface="+mn-ea"/>
                <a:cs typeface="+mn-cs"/>
              </a:rPr>
              <a:t>– </a:t>
            </a:r>
            <a:r>
              <a:rPr lang="pt-BR" sz="1400" b="1" dirty="0">
                <a:solidFill>
                  <a:schemeClr val="accent4">
                    <a:lumMod val="75000"/>
                  </a:schemeClr>
                </a:solidFill>
              </a:rPr>
              <a:t>questão central: efeitos econômicos</a:t>
            </a:r>
            <a:endParaRPr kumimoji="0" lang="pt-BR" sz="1400" b="0" i="0" u="none" strike="noStrike" kern="1200" cap="none" spc="0" normalizeH="0" baseline="0" noProof="0" dirty="0">
              <a:ln>
                <a:noFill/>
              </a:ln>
              <a:solidFill>
                <a:prstClr val="black"/>
              </a:solidFill>
              <a:effectLst/>
              <a:uLnTx/>
              <a:uFillTx/>
              <a:ea typeface="+mn-ea"/>
              <a:cs typeface="+mn-cs"/>
            </a:endParaRP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endParaRPr kumimoji="0" lang="pt-BR" sz="1400" b="0" i="0" u="none" strike="noStrike" kern="1200" cap="none" spc="0" normalizeH="0" baseline="0" noProof="0" dirty="0">
              <a:ln>
                <a:noFill/>
              </a:ln>
              <a:solidFill>
                <a:prstClr val="black"/>
              </a:solidFill>
              <a:effectLst/>
              <a:uLnTx/>
              <a:uFillTx/>
              <a:ea typeface="+mn-ea"/>
              <a:cs typeface="+mn-cs"/>
            </a:endParaRP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r>
              <a:rPr kumimoji="0" lang="pt-BR" sz="1400" b="0" i="0" u="none" strike="noStrike" kern="1200" cap="none" spc="0" normalizeH="0" baseline="0" noProof="0" dirty="0">
                <a:ln>
                  <a:noFill/>
                </a:ln>
                <a:solidFill>
                  <a:prstClr val="black"/>
                </a:solidFill>
                <a:effectLst/>
                <a:uLnTx/>
                <a:uFillTx/>
                <a:ea typeface="+mn-ea"/>
                <a:cs typeface="+mn-cs"/>
              </a:rPr>
              <a:t>Regras sobre publicidade no Código de Ética do contador</a:t>
            </a: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endParaRPr lang="pt-BR" sz="1400" dirty="0">
              <a:solidFill>
                <a:prstClr val="black"/>
              </a:solidFill>
            </a:endParaRP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r>
              <a:rPr lang="pt-BR" sz="1400" b="1" dirty="0">
                <a:solidFill>
                  <a:schemeClr val="accent4">
                    <a:lumMod val="75000"/>
                  </a:schemeClr>
                </a:solidFill>
              </a:rPr>
              <a:t>Ausência de efeitos negativos no mercado – simplesmente não há evidências</a:t>
            </a:r>
          </a:p>
          <a:p>
            <a:pPr marL="171450" marR="0" lvl="0" indent="-1714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endParaRPr kumimoji="0" lang="pt-BR" sz="1400" b="1" i="0" u="none" strike="noStrike" kern="1200" cap="none" spc="0" normalizeH="0" baseline="0" noProof="0" dirty="0">
              <a:ln>
                <a:noFill/>
              </a:ln>
              <a:solidFill>
                <a:prstClr val="black"/>
              </a:solidFill>
              <a:effectLst/>
              <a:uLnTx/>
              <a:uFillTx/>
              <a:ea typeface="+mn-ea"/>
              <a:cs typeface="+mn-cs"/>
            </a:endParaRP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r>
              <a:rPr lang="pt-BR" sz="1400" dirty="0">
                <a:solidFill>
                  <a:prstClr val="black"/>
                </a:solidFill>
              </a:rPr>
              <a:t>Importância da auto regulação, inclusive sobre publicidade – evitar abusos, qualidade do serviço, igualdade de condições, proteção dos usuários e da sociedade</a:t>
            </a: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endParaRPr kumimoji="0" lang="pt-BR" sz="1400" b="0" i="0" u="none" strike="noStrike" kern="1200" cap="none" spc="0" normalizeH="0" baseline="0" noProof="0" dirty="0">
              <a:ln>
                <a:noFill/>
              </a:ln>
              <a:solidFill>
                <a:prstClr val="black"/>
              </a:solidFill>
              <a:effectLst/>
              <a:uLnTx/>
              <a:uFillTx/>
              <a:ea typeface="+mn-ea"/>
              <a:cs typeface="+mn-cs"/>
            </a:endParaRP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r>
              <a:rPr lang="pt-BR" sz="1400" dirty="0">
                <a:solidFill>
                  <a:prstClr val="black"/>
                </a:solidFill>
              </a:rPr>
              <a:t>Parecer econômico – restrições à publicidade de “bens e serviços de credibilidade” (</a:t>
            </a:r>
            <a:r>
              <a:rPr lang="pt-BR" sz="1400" i="1" dirty="0" err="1">
                <a:solidFill>
                  <a:prstClr val="black"/>
                </a:solidFill>
              </a:rPr>
              <a:t>credence</a:t>
            </a:r>
            <a:r>
              <a:rPr lang="pt-BR" sz="1400" i="1" dirty="0">
                <a:solidFill>
                  <a:prstClr val="black"/>
                </a:solidFill>
              </a:rPr>
              <a:t> </a:t>
            </a:r>
            <a:r>
              <a:rPr lang="pt-BR" sz="1400" i="1" dirty="0" err="1">
                <a:solidFill>
                  <a:prstClr val="black"/>
                </a:solidFill>
              </a:rPr>
              <a:t>goods</a:t>
            </a:r>
            <a:r>
              <a:rPr lang="pt-BR" sz="1400" dirty="0">
                <a:solidFill>
                  <a:prstClr val="black"/>
                </a:solidFill>
              </a:rPr>
              <a:t>) são justificáveis à luz da literatura econômica</a:t>
            </a: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endParaRPr lang="pt-BR" sz="1400" dirty="0">
              <a:solidFill>
                <a:prstClr val="black"/>
              </a:solidFill>
            </a:endParaRP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r>
              <a:rPr lang="pt-BR" sz="1400" dirty="0">
                <a:solidFill>
                  <a:prstClr val="black"/>
                </a:solidFill>
              </a:rPr>
              <a:t>Conclusões</a:t>
            </a:r>
            <a:endParaRPr kumimoji="0" lang="pt-BR" sz="14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428116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7" y="1268412"/>
            <a:ext cx="353956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Contexto</a:t>
            </a:r>
          </a:p>
        </p:txBody>
      </p:sp>
      <p:sp>
        <p:nvSpPr>
          <p:cNvPr id="12" name="CaixaDeTexto 11">
            <a:extLst>
              <a:ext uri="{FF2B5EF4-FFF2-40B4-BE49-F238E27FC236}">
                <a16:creationId xmlns:a16="http://schemas.microsoft.com/office/drawing/2014/main" id="{E4DBA22C-973F-4A52-B124-EFD9C87F7D7C}"/>
              </a:ext>
            </a:extLst>
          </p:cNvPr>
          <p:cNvSpPr txBox="1"/>
          <p:nvPr/>
        </p:nvSpPr>
        <p:spPr>
          <a:xfrm>
            <a:off x="353947" y="1715475"/>
            <a:ext cx="8034477" cy="5263620"/>
          </a:xfrm>
          <a:prstGeom prst="rect">
            <a:avLst/>
          </a:prstGeom>
          <a:noFill/>
        </p:spPr>
        <p:txBody>
          <a:bodyPr wrap="square" lIns="91440" tIns="45720" rIns="91440" bIns="45720" anchor="t">
            <a:spAutoFit/>
          </a:bodyPr>
          <a:lstStyle/>
          <a:p>
            <a:pPr marL="285750" marR="0" lvl="0" indent="-285750" algn="just" defTabSz="457200" rtl="0" eaLnBrk="1" fontAlgn="auto" latinLnBrk="0" hangingPunct="1">
              <a:lnSpc>
                <a:spcPct val="134000"/>
              </a:lnSpc>
              <a:spcBef>
                <a:spcPts val="0"/>
              </a:spcBef>
              <a:spcAft>
                <a:spcPts val="0"/>
              </a:spcAft>
              <a:buSzTx/>
              <a:buFont typeface="Wingdings" panose="05000000000000000000" pitchFamily="2" charset="2"/>
              <a:buChar char="§"/>
              <a:tabLst/>
              <a:defRPr/>
            </a:pPr>
            <a:r>
              <a:rPr kumimoji="0" lang="pt-BR" sz="1400" b="0" i="0" u="none" strike="noStrike" kern="1200" cap="none" spc="0" normalizeH="0" baseline="0" noProof="0" dirty="0">
                <a:ln>
                  <a:noFill/>
                </a:ln>
                <a:solidFill>
                  <a:prstClr val="black"/>
                </a:solidFill>
                <a:effectLst/>
                <a:uLnTx/>
                <a:uFillTx/>
                <a:ea typeface="+mn-ea"/>
                <a:cs typeface="+mn-cs"/>
              </a:rPr>
              <a:t>Contribuição SEAE em 2018: </a:t>
            </a:r>
            <a:r>
              <a:rPr lang="pt-BR" sz="1400" dirty="0">
                <a:ea typeface="+mn-lt"/>
                <a:cs typeface="+mn-lt"/>
              </a:rPr>
              <a:t>Nota Técnica SEI nº 14/2018/COGAC/SUPROC/SEPRAC-MF</a:t>
            </a:r>
          </a:p>
          <a:p>
            <a:pPr marL="285750" marR="0" lvl="0" indent="-285750" algn="just" defTabSz="457200" rtl="0" eaLnBrk="1" fontAlgn="auto" latinLnBrk="0" hangingPunct="1">
              <a:lnSpc>
                <a:spcPct val="134000"/>
              </a:lnSpc>
              <a:spcBef>
                <a:spcPts val="0"/>
              </a:spcBef>
              <a:spcAft>
                <a:spcPts val="0"/>
              </a:spcAft>
              <a:buSzTx/>
              <a:buFont typeface="Wingdings" panose="05000000000000000000" pitchFamily="2" charset="2"/>
              <a:buChar char="§"/>
              <a:tabLst/>
              <a:defRPr/>
            </a:pPr>
            <a:endParaRPr lang="pt-BR" sz="1400" dirty="0">
              <a:ea typeface="+mn-lt"/>
              <a:cs typeface="+mn-lt"/>
            </a:endParaRPr>
          </a:p>
          <a:p>
            <a:pPr marL="285750" indent="-285750" algn="just">
              <a:lnSpc>
                <a:spcPct val="134000"/>
              </a:lnSpc>
              <a:buFont typeface="Wingdings" panose="05000000000000000000" pitchFamily="2" charset="2"/>
              <a:buChar char="§"/>
            </a:pPr>
            <a:r>
              <a:rPr lang="pt-BR" sz="1400" dirty="0">
                <a:ea typeface="+mn-lt"/>
                <a:cs typeface="+mn-lt"/>
              </a:rPr>
              <a:t>SEPRAC considerou que algumas das disposições da minuta (itens 12, 14, e 15), poderiam gerar impactos anticoncorrenciais</a:t>
            </a:r>
          </a:p>
          <a:p>
            <a:pPr marL="285750" indent="-285750" algn="just">
              <a:lnSpc>
                <a:spcPct val="134000"/>
              </a:lnSpc>
              <a:buFont typeface="Wingdings" panose="05000000000000000000" pitchFamily="2" charset="2"/>
              <a:buChar char="§"/>
            </a:pPr>
            <a:endParaRPr lang="pt-BR" sz="1400" dirty="0">
              <a:ea typeface="+mn-lt"/>
              <a:cs typeface="+mn-lt"/>
            </a:endParaRPr>
          </a:p>
          <a:p>
            <a:pPr marL="285750" indent="-285750" algn="just">
              <a:lnSpc>
                <a:spcPct val="134000"/>
              </a:lnSpc>
              <a:buFont typeface="Wingdings" panose="05000000000000000000" pitchFamily="2" charset="2"/>
              <a:buChar char="§"/>
            </a:pPr>
            <a:r>
              <a:rPr lang="pt-BR" sz="1400" dirty="0">
                <a:ea typeface="+mn-lt"/>
                <a:cs typeface="+mn-lt"/>
              </a:rPr>
              <a:t>Considerações foram analisadas pelo CFC, que fez alterações significativas à minuta para contemplar as preocupações</a:t>
            </a:r>
            <a:endParaRPr lang="pt-BR" sz="1100" dirty="0">
              <a:solidFill>
                <a:prstClr val="black"/>
              </a:solidFill>
              <a:ea typeface="+mn-lt"/>
              <a:cs typeface="+mn-lt"/>
            </a:endParaRPr>
          </a:p>
          <a:p>
            <a:pPr marL="171450" indent="-171450" algn="just">
              <a:lnSpc>
                <a:spcPct val="134000"/>
              </a:lnSpc>
              <a:buFont typeface="Wingdings" panose="05000000000000000000" pitchFamily="2" charset="2"/>
              <a:buChar char="§"/>
            </a:pPr>
            <a:endParaRPr kumimoji="0" lang="pt-BR" sz="1400" b="0" i="0" u="none" strike="noStrike" kern="1200" cap="none" spc="0" normalizeH="0" baseline="0" noProof="0" dirty="0">
              <a:ln>
                <a:noFill/>
              </a:ln>
              <a:solidFill>
                <a:prstClr val="black"/>
              </a:solidFill>
              <a:effectLst/>
              <a:uLnTx/>
              <a:uFillTx/>
              <a:ea typeface="+mn-lt"/>
              <a:cs typeface="+mn-lt"/>
            </a:endParaRPr>
          </a:p>
          <a:p>
            <a:pPr marL="285750" marR="0" lvl="0" indent="-285750" algn="just" fontAlgn="auto">
              <a:lnSpc>
                <a:spcPct val="134000"/>
              </a:lnSpc>
              <a:spcBef>
                <a:spcPts val="0"/>
              </a:spcBef>
              <a:spcAft>
                <a:spcPts val="0"/>
              </a:spcAft>
              <a:buClr>
                <a:schemeClr val="tx1"/>
              </a:buClr>
              <a:buSzTx/>
              <a:buFont typeface="Wingdings" panose="05000000000000000000" pitchFamily="2" charset="2"/>
              <a:buChar char="§"/>
              <a:tabLst/>
              <a:defRPr/>
            </a:pPr>
            <a:r>
              <a:rPr lang="pt-BR" sz="1400" b="1" dirty="0">
                <a:solidFill>
                  <a:schemeClr val="accent4">
                    <a:lumMod val="75000"/>
                  </a:schemeClr>
                </a:solidFill>
              </a:rPr>
              <a:t>Código não veda a publicidade; não veda divulgação de preços dos serviços; não cria barreiras à entrada; não impede ou desestimula uso de novas tecnologias </a:t>
            </a: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endParaRPr lang="pt-BR" sz="1400" dirty="0">
              <a:solidFill>
                <a:prstClr val="black"/>
              </a:solidFill>
            </a:endParaRPr>
          </a:p>
          <a:p>
            <a:pPr marL="285750" indent="-285750" algn="just">
              <a:lnSpc>
                <a:spcPct val="134000"/>
              </a:lnSpc>
              <a:buClr>
                <a:schemeClr val="tx1"/>
              </a:buClr>
              <a:buFont typeface="Wingdings" panose="05000000000000000000" pitchFamily="2" charset="2"/>
              <a:buChar char="§"/>
              <a:defRPr/>
            </a:pPr>
            <a:r>
              <a:rPr lang="pt-BR" sz="1400" dirty="0">
                <a:ea typeface="+mn-lt"/>
                <a:cs typeface="+mn-lt"/>
              </a:rPr>
              <a:t>Código estabelece regras que o CFC considera necessárias como parte do comportamento ético que se espera dos profissionais da contabilidade</a:t>
            </a:r>
          </a:p>
          <a:p>
            <a:pPr marL="285750" indent="-285750" algn="just">
              <a:lnSpc>
                <a:spcPct val="134000"/>
              </a:lnSpc>
              <a:buClr>
                <a:schemeClr val="tx1"/>
              </a:buClr>
              <a:buFont typeface="Wingdings" panose="05000000000000000000" pitchFamily="2" charset="2"/>
              <a:buChar char="§"/>
              <a:defRPr/>
            </a:pPr>
            <a:endParaRPr lang="pt-BR" sz="1400" dirty="0">
              <a:ea typeface="+mn-lt"/>
              <a:cs typeface="+mn-lt"/>
            </a:endParaRPr>
          </a:p>
          <a:p>
            <a:pPr marL="285750" indent="-285750" algn="just">
              <a:lnSpc>
                <a:spcPct val="134000"/>
              </a:lnSpc>
              <a:buClr>
                <a:schemeClr val="tx1"/>
              </a:buClr>
              <a:buFont typeface="Wingdings" panose="05000000000000000000" pitchFamily="2" charset="2"/>
              <a:buChar char="§"/>
              <a:defRPr/>
            </a:pPr>
            <a:r>
              <a:rPr lang="pt-BR" sz="1400" dirty="0">
                <a:ea typeface="+mn-lt"/>
                <a:cs typeface="+mn-lt"/>
              </a:rPr>
              <a:t>Aplicação horizontal e impessoal, por meio de processo com contraditório e ampla defesa; inerente à função de fiscalização do exercício profissional dos conselhos</a:t>
            </a: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endParaRPr lang="pt-BR" sz="1400" dirty="0">
              <a:solidFill>
                <a:srgbClr val="000000"/>
              </a:solidFill>
            </a:endParaRPr>
          </a:p>
          <a:p>
            <a:pPr marL="285750" marR="0" lvl="0" indent="-285750" algn="just" defTabSz="457200" rtl="0" eaLnBrk="1" fontAlgn="auto" latinLnBrk="0" hangingPunct="1">
              <a:lnSpc>
                <a:spcPct val="134000"/>
              </a:lnSpc>
              <a:spcBef>
                <a:spcPts val="0"/>
              </a:spcBef>
              <a:spcAft>
                <a:spcPts val="0"/>
              </a:spcAft>
              <a:buClr>
                <a:schemeClr val="tx1"/>
              </a:buClr>
              <a:buSzTx/>
              <a:buFont typeface="Wingdings" panose="05000000000000000000" pitchFamily="2" charset="2"/>
              <a:buChar char="§"/>
              <a:tabLst/>
              <a:defRPr/>
            </a:pPr>
            <a:r>
              <a:rPr lang="pt-BR" sz="1400" dirty="0">
                <a:solidFill>
                  <a:srgbClr val="000000"/>
                </a:solidFill>
              </a:rPr>
              <a:t>Questionamento por </a:t>
            </a:r>
            <a:r>
              <a:rPr lang="pt-BR" sz="1400" b="1" dirty="0">
                <a:solidFill>
                  <a:schemeClr val="accent4">
                    <a:lumMod val="75000"/>
                  </a:schemeClr>
                </a:solidFill>
              </a:rPr>
              <a:t>uma única empresa</a:t>
            </a:r>
            <a:r>
              <a:rPr kumimoji="0" lang="pt-BR" sz="1400" b="0" i="0" u="none" strike="noStrike" kern="1200" cap="none" spc="0" normalizeH="0" baseline="0" noProof="0" dirty="0">
                <a:ln>
                  <a:noFill/>
                </a:ln>
                <a:solidFill>
                  <a:srgbClr val="000000"/>
                </a:solidFill>
                <a:effectLst/>
                <a:uLnTx/>
                <a:uFillTx/>
                <a:ea typeface="+mn-ea"/>
                <a:cs typeface="+mn-cs"/>
              </a:rPr>
              <a:t>, em universo de aproximadamente </a:t>
            </a:r>
            <a:r>
              <a:rPr kumimoji="0" lang="pt-BR" sz="1400" b="0" i="0" u="sng" strike="noStrike" kern="1200" cap="none" spc="0" normalizeH="0" baseline="0" noProof="0" dirty="0">
                <a:ln>
                  <a:noFill/>
                </a:ln>
                <a:solidFill>
                  <a:srgbClr val="000000"/>
                </a:solidFill>
                <a:effectLst/>
                <a:uLnTx/>
                <a:uFillTx/>
                <a:ea typeface="+mn-ea"/>
                <a:cs typeface="+mn-cs"/>
              </a:rPr>
              <a:t>80.000</a:t>
            </a:r>
            <a:r>
              <a:rPr kumimoji="0" lang="pt-BR" sz="1400" b="0" i="0" u="none" strike="noStrike" kern="1200" cap="none" spc="0" normalizeH="0" baseline="0" noProof="0" dirty="0">
                <a:ln>
                  <a:noFill/>
                </a:ln>
                <a:solidFill>
                  <a:srgbClr val="000000"/>
                </a:solidFill>
                <a:effectLst/>
                <a:uLnTx/>
                <a:uFillTx/>
                <a:ea typeface="+mn-ea"/>
                <a:cs typeface="+mn-cs"/>
              </a:rPr>
              <a:t>.</a:t>
            </a:r>
          </a:p>
        </p:txBody>
      </p:sp>
    </p:spTree>
    <p:extLst>
      <p:ext uri="{BB962C8B-B14F-4D97-AF65-F5344CB8AC3E}">
        <p14:creationId xmlns:p14="http://schemas.microsoft.com/office/powerpoint/2010/main" val="166799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7" y="1268412"/>
            <a:ext cx="353956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Contexto</a:t>
            </a:r>
          </a:p>
        </p:txBody>
      </p:sp>
      <p:sp>
        <p:nvSpPr>
          <p:cNvPr id="13" name="CaixaDeTexto 12">
            <a:extLst>
              <a:ext uri="{FF2B5EF4-FFF2-40B4-BE49-F238E27FC236}">
                <a16:creationId xmlns:a16="http://schemas.microsoft.com/office/drawing/2014/main" id="{832FDAA4-C8C8-448C-B312-CD9BC7256705}"/>
              </a:ext>
            </a:extLst>
          </p:cNvPr>
          <p:cNvSpPr txBox="1"/>
          <p:nvPr/>
        </p:nvSpPr>
        <p:spPr>
          <a:xfrm>
            <a:off x="353947" y="1743642"/>
            <a:ext cx="8034477" cy="4480201"/>
          </a:xfrm>
          <a:prstGeom prst="rect">
            <a:avLst/>
          </a:prstGeom>
          <a:noFill/>
        </p:spPr>
        <p:txBody>
          <a:bodyPr wrap="square" lIns="91440" tIns="45720" rIns="91440" bIns="45720" anchor="t">
            <a:spAutoFit/>
          </a:bodyPr>
          <a:lstStyle/>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r>
              <a:rPr kumimoji="0" lang="pt-BR" sz="1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O MPF, no Ofício nº 87/2020, ao opinar sobre a versão final da NBC PG 01, considerou que a minuta havia sido “corrigida”, em atendimento às recomendações da SEPRAC, sendo desnecessária sua atuação </a:t>
            </a:r>
            <a:endParaRPr kumimoji="0" lang="pt-BR" sz="1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171450" marR="0" lvl="0" indent="-1714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endParaRPr kumimoji="0" lang="pt-BR"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285750" marR="0" lvl="0" indent="-285750" algn="just" defTabSz="457200" rtl="0" eaLnBrk="1" fontAlgn="auto" latinLnBrk="0" hangingPunct="1">
              <a:lnSpc>
                <a:spcPct val="134000"/>
              </a:lnSpc>
              <a:spcBef>
                <a:spcPts val="0"/>
              </a:spcBef>
              <a:spcAft>
                <a:spcPts val="0"/>
              </a:spcAft>
              <a:buClrTx/>
              <a:buSzTx/>
              <a:buFont typeface="Wingdings" panose="05000000000000000000" pitchFamily="2" charset="2"/>
              <a:buChar char="§"/>
              <a:tabLst/>
              <a:defRPr/>
            </a:pPr>
            <a:r>
              <a:rPr kumimoji="0" lang="pt-BR" sz="1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Nota Técnica nº 12/2020/SG e Despacho SG nº 471/2020 entenderam </a:t>
            </a:r>
            <a:r>
              <a:rPr lang="pt-BR" sz="1400" b="1" dirty="0">
                <a:solidFill>
                  <a:schemeClr val="accent4">
                    <a:lumMod val="75000"/>
                  </a:schemeClr>
                </a:solidFill>
              </a:rPr>
              <a:t>que a NBC PG 01 não veda a publicidade; que não há indícios claros de que surgiriam possíveis efeitos anticoncorrenciais</a:t>
            </a:r>
            <a:r>
              <a:rPr kumimoji="0" lang="pt-BR" sz="1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principalmente exclusão de rivais</a:t>
            </a:r>
            <a:endParaRPr kumimoji="0" lang="pt-BR" sz="14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14" name="Imagem 5">
            <a:extLst>
              <a:ext uri="{FF2B5EF4-FFF2-40B4-BE49-F238E27FC236}">
                <a16:creationId xmlns:a16="http://schemas.microsoft.com/office/drawing/2014/main" id="{E5E85CBD-EDA4-418C-B6D4-0E899C1EE674}"/>
              </a:ext>
            </a:extLst>
          </p:cNvPr>
          <p:cNvPicPr>
            <a:picLocks noChangeAspect="1"/>
          </p:cNvPicPr>
          <p:nvPr/>
        </p:nvPicPr>
        <p:blipFill>
          <a:blip r:embed="rId4"/>
          <a:stretch>
            <a:fillRect/>
          </a:stretch>
        </p:blipFill>
        <p:spPr>
          <a:xfrm>
            <a:off x="1756894" y="2532017"/>
            <a:ext cx="5166546" cy="2573863"/>
          </a:xfrm>
          <a:prstGeom prst="rect">
            <a:avLst/>
          </a:prstGeom>
        </p:spPr>
      </p:pic>
    </p:spTree>
    <p:extLst>
      <p:ext uri="{BB962C8B-B14F-4D97-AF65-F5344CB8AC3E}">
        <p14:creationId xmlns:p14="http://schemas.microsoft.com/office/powerpoint/2010/main" val="109878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601825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Regulação de serviços profissionais no Brasil</a:t>
            </a:r>
          </a:p>
        </p:txBody>
      </p:sp>
      <p:sp>
        <p:nvSpPr>
          <p:cNvPr id="15" name="CaixaDeTexto 14">
            <a:extLst>
              <a:ext uri="{FF2B5EF4-FFF2-40B4-BE49-F238E27FC236}">
                <a16:creationId xmlns:a16="http://schemas.microsoft.com/office/drawing/2014/main" id="{C276EA2E-B0BE-4719-B6C5-F30FDE0C3F91}"/>
              </a:ext>
            </a:extLst>
          </p:cNvPr>
          <p:cNvSpPr txBox="1"/>
          <p:nvPr/>
        </p:nvSpPr>
        <p:spPr>
          <a:xfrm>
            <a:off x="371365" y="1797492"/>
            <a:ext cx="8017059" cy="4768806"/>
          </a:xfrm>
          <a:prstGeom prst="rect">
            <a:avLst/>
          </a:prstGeom>
          <a:noFill/>
        </p:spPr>
        <p:txBody>
          <a:bodyPr wrap="square" lIns="91440" tIns="45720" rIns="91440" bIns="45720" anchor="t">
            <a:spAutoFit/>
          </a:bodyPr>
          <a:lstStyle/>
          <a:p>
            <a:pPr marL="285750" indent="-285750" algn="just">
              <a:lnSpc>
                <a:spcPct val="134000"/>
              </a:lnSpc>
              <a:buFont typeface="Wingdings" panose="05000000000000000000" pitchFamily="2" charset="2"/>
              <a:buChar char="§"/>
            </a:pPr>
            <a:r>
              <a:rPr lang="pt-BR" sz="1400" dirty="0">
                <a:latin typeface="+mj-lt"/>
              </a:rPr>
              <a:t>Criação dos conselhos profissionais e delegação a eles de competência de editar normas para reger e fiscalizar a profissão e seu exercício – decisão do Estado</a:t>
            </a:r>
          </a:p>
          <a:p>
            <a:pPr marL="285750" indent="-285750" algn="just">
              <a:lnSpc>
                <a:spcPct val="134000"/>
              </a:lnSpc>
              <a:buFont typeface="Wingdings" panose="05000000000000000000" pitchFamily="2" charset="2"/>
              <a:buChar char="§"/>
            </a:pPr>
            <a:endParaRPr lang="pt-BR" sz="1200" dirty="0">
              <a:latin typeface="+mj-lt"/>
            </a:endParaRPr>
          </a:p>
          <a:p>
            <a:pPr marL="285750" indent="-285750" algn="just">
              <a:lnSpc>
                <a:spcPct val="134000"/>
              </a:lnSpc>
              <a:buFont typeface="Wingdings" panose="05000000000000000000" pitchFamily="2" charset="2"/>
              <a:buChar char="§"/>
            </a:pPr>
            <a:endParaRPr lang="pt-BR" sz="1200" dirty="0">
              <a:latin typeface="+mj-lt"/>
            </a:endParaRPr>
          </a:p>
          <a:p>
            <a:pPr marL="285750" indent="-285750" algn="just">
              <a:lnSpc>
                <a:spcPct val="134000"/>
              </a:lnSpc>
              <a:buFont typeface="Wingdings" panose="05000000000000000000" pitchFamily="2" charset="2"/>
              <a:buChar char="§"/>
            </a:pPr>
            <a:r>
              <a:rPr lang="pt-BR" sz="1200" dirty="0">
                <a:latin typeface="+mj-lt"/>
              </a:rPr>
              <a:t>Algumas das profissões reguladas por conselhos profissionais:  </a:t>
            </a:r>
            <a:endParaRPr lang="pt-BR" sz="1200" dirty="0">
              <a:solidFill>
                <a:srgbClr val="000000"/>
              </a:solidFill>
              <a:latin typeface="+mj-lt"/>
            </a:endParaRPr>
          </a:p>
          <a:p>
            <a:pPr marL="285750" indent="-285750" algn="just">
              <a:lnSpc>
                <a:spcPct val="134000"/>
              </a:lnSpc>
              <a:buFont typeface="Wingdings" panose="05000000000000000000" pitchFamily="2" charset="2"/>
              <a:buChar char="§"/>
            </a:pPr>
            <a:endParaRPr lang="pt-BR" sz="1200" dirty="0">
              <a:latin typeface="+mj-lt"/>
            </a:endParaRPr>
          </a:p>
          <a:p>
            <a:pPr marL="285750" indent="-285750" algn="just">
              <a:lnSpc>
                <a:spcPct val="134000"/>
              </a:lnSpc>
              <a:buFont typeface="Wingdings" panose="05000000000000000000" pitchFamily="2" charset="2"/>
              <a:buChar char="§"/>
            </a:pPr>
            <a:endParaRPr lang="pt-BR" sz="1200" dirty="0">
              <a:latin typeface="+mj-lt"/>
            </a:endParaRPr>
          </a:p>
          <a:p>
            <a:pPr marL="285750" indent="-285750" algn="just">
              <a:lnSpc>
                <a:spcPct val="134000"/>
              </a:lnSpc>
              <a:buFont typeface="Wingdings" panose="05000000000000000000" pitchFamily="2" charset="2"/>
              <a:buChar char="§"/>
            </a:pPr>
            <a:r>
              <a:rPr lang="pt-BR" sz="1400" dirty="0">
                <a:latin typeface="+mj-lt"/>
              </a:rPr>
              <a:t>Regras sobre publicidade/divulgação estão presentes em praticamente todos os Código de Ética</a:t>
            </a:r>
          </a:p>
          <a:p>
            <a:pPr marL="285750" indent="-285750" algn="just">
              <a:lnSpc>
                <a:spcPct val="134000"/>
              </a:lnSpc>
              <a:buFont typeface="Wingdings" panose="05000000000000000000" pitchFamily="2" charset="2"/>
              <a:buChar char="§"/>
            </a:pPr>
            <a:endParaRPr lang="pt-BR" sz="1400" dirty="0">
              <a:latin typeface="+mj-lt"/>
            </a:endParaRPr>
          </a:p>
          <a:p>
            <a:pPr marL="285750" indent="-285750" algn="just">
              <a:lnSpc>
                <a:spcPct val="134000"/>
              </a:lnSpc>
              <a:buFont typeface="Wingdings" panose="05000000000000000000" pitchFamily="2" charset="2"/>
              <a:buChar char="§"/>
            </a:pPr>
            <a:r>
              <a:rPr lang="pt-BR" sz="1400" dirty="0">
                <a:latin typeface="+mj-lt"/>
              </a:rPr>
              <a:t>Regras semelhantes, assentadas em princípios compartilhados – publicidade deve ter caráter informativo e natureza técnica e não pode prejudicar a reputação da profissão e de colegas</a:t>
            </a:r>
          </a:p>
          <a:p>
            <a:pPr marL="285750" indent="-285750" algn="just">
              <a:lnSpc>
                <a:spcPct val="134000"/>
              </a:lnSpc>
              <a:buFont typeface="Wingdings" panose="05000000000000000000" pitchFamily="2" charset="2"/>
              <a:buChar char="§"/>
            </a:pPr>
            <a:endParaRPr lang="pt-BR" sz="1400" dirty="0">
              <a:latin typeface="+mj-lt"/>
            </a:endParaRPr>
          </a:p>
          <a:p>
            <a:pPr marL="285750" indent="-285750" algn="just">
              <a:lnSpc>
                <a:spcPct val="134000"/>
              </a:lnSpc>
              <a:buFont typeface="Wingdings" panose="05000000000000000000" pitchFamily="2" charset="2"/>
              <a:buChar char="§"/>
            </a:pPr>
            <a:r>
              <a:rPr lang="pt-BR" sz="1400" dirty="0">
                <a:latin typeface="+mj-lt"/>
              </a:rPr>
              <a:t>A alteração desse modelo de regulação só pode ocorrer por decisão do próprio Estado; de forma homogênea e isonômica</a:t>
            </a:r>
          </a:p>
          <a:p>
            <a:pPr marL="285750" indent="-285750" algn="just">
              <a:lnSpc>
                <a:spcPct val="134000"/>
              </a:lnSpc>
              <a:buFont typeface="Wingdings" panose="05000000000000000000" pitchFamily="2" charset="2"/>
              <a:buChar char="§"/>
            </a:pPr>
            <a:endParaRPr lang="pt-BR" sz="1400" dirty="0">
              <a:latin typeface="+mj-lt"/>
            </a:endParaRPr>
          </a:p>
          <a:p>
            <a:pPr marL="285750" indent="-285750" algn="just">
              <a:lnSpc>
                <a:spcPct val="134000"/>
              </a:lnSpc>
              <a:buFont typeface="Wingdings" panose="05000000000000000000" pitchFamily="2" charset="2"/>
              <a:buChar char="§"/>
            </a:pPr>
            <a:r>
              <a:rPr lang="pt-BR" sz="1400" dirty="0">
                <a:latin typeface="+mj-lt"/>
              </a:rPr>
              <a:t>Tratamento seletivo só se justifica na presença de </a:t>
            </a:r>
            <a:r>
              <a:rPr lang="pt-BR" sz="1400" b="1" dirty="0">
                <a:solidFill>
                  <a:schemeClr val="accent4">
                    <a:lumMod val="75000"/>
                  </a:schemeClr>
                </a:solidFill>
              </a:rPr>
              <a:t>evidências concretas e robustas de efeitos econômicos negativos no mercado</a:t>
            </a:r>
            <a:endParaRPr lang="pt-BR" sz="1400" dirty="0">
              <a:latin typeface="+mj-lt"/>
            </a:endParaRPr>
          </a:p>
        </p:txBody>
      </p:sp>
      <p:sp>
        <p:nvSpPr>
          <p:cNvPr id="16" name="CaixaDeTexto 15">
            <a:extLst>
              <a:ext uri="{FF2B5EF4-FFF2-40B4-BE49-F238E27FC236}">
                <a16:creationId xmlns:a16="http://schemas.microsoft.com/office/drawing/2014/main" id="{72FAFF8D-48FC-4884-8181-F15706CC96BD}"/>
              </a:ext>
            </a:extLst>
          </p:cNvPr>
          <p:cNvSpPr txBox="1"/>
          <p:nvPr/>
        </p:nvSpPr>
        <p:spPr>
          <a:xfrm>
            <a:off x="4801834" y="2605272"/>
            <a:ext cx="3258335"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SzPct val="70000"/>
              <a:buFont typeface="Wingdings" panose="05000000000000000000" pitchFamily="2" charset="2"/>
              <a:buChar char="q"/>
            </a:pPr>
            <a:r>
              <a:rPr lang="pt-BR" sz="1000" dirty="0">
                <a:latin typeface="+mj-lt"/>
              </a:rPr>
              <a:t>Advocacia (OAB)</a:t>
            </a:r>
            <a:endParaRPr lang="pt-BR" sz="1000" dirty="0">
              <a:latin typeface="+mj-lt"/>
              <a:cs typeface="Calibri"/>
            </a:endParaRPr>
          </a:p>
          <a:p>
            <a:pPr marL="285750" indent="-285750">
              <a:buSzPct val="70000"/>
              <a:buFont typeface="Wingdings" panose="05000000000000000000" pitchFamily="2" charset="2"/>
              <a:buChar char="q"/>
            </a:pPr>
            <a:r>
              <a:rPr lang="pt-BR" sz="1000" dirty="0">
                <a:latin typeface="+mj-lt"/>
              </a:rPr>
              <a:t>Medicina (CFM)</a:t>
            </a:r>
          </a:p>
          <a:p>
            <a:pPr marL="285750" indent="-285750">
              <a:buSzPct val="70000"/>
              <a:buFont typeface="Wingdings" panose="05000000000000000000" pitchFamily="2" charset="2"/>
              <a:buChar char="q"/>
            </a:pPr>
            <a:r>
              <a:rPr lang="pt-BR" sz="1000" dirty="0">
                <a:latin typeface="+mj-lt"/>
              </a:rPr>
              <a:t>Engenharia, Arquitetura e Agronomia (</a:t>
            </a:r>
            <a:r>
              <a:rPr lang="pt-BR" sz="1000" dirty="0" err="1">
                <a:latin typeface="+mj-lt"/>
              </a:rPr>
              <a:t>Confea</a:t>
            </a:r>
            <a:r>
              <a:rPr lang="pt-BR" sz="1000" dirty="0">
                <a:latin typeface="+mj-lt"/>
              </a:rPr>
              <a:t>/</a:t>
            </a:r>
            <a:r>
              <a:rPr lang="pt-BR" sz="1000" dirty="0" err="1">
                <a:latin typeface="+mj-lt"/>
              </a:rPr>
              <a:t>CREAs</a:t>
            </a:r>
            <a:r>
              <a:rPr lang="pt-BR" sz="1000" dirty="0">
                <a:latin typeface="+mj-lt"/>
              </a:rPr>
              <a:t>)</a:t>
            </a:r>
          </a:p>
          <a:p>
            <a:pPr marL="285750" indent="-285750">
              <a:buSzPct val="70000"/>
              <a:buFont typeface="Wingdings" panose="05000000000000000000" pitchFamily="2" charset="2"/>
              <a:buChar char="q"/>
            </a:pPr>
            <a:r>
              <a:rPr lang="pt-BR" sz="1000" dirty="0">
                <a:latin typeface="+mj-lt"/>
              </a:rPr>
              <a:t>Odontologia (CFO)</a:t>
            </a:r>
          </a:p>
          <a:p>
            <a:pPr marL="285750" indent="-285750">
              <a:buSzPct val="70000"/>
              <a:buFont typeface="Wingdings" panose="05000000000000000000" pitchFamily="2" charset="2"/>
              <a:buChar char="q"/>
            </a:pPr>
            <a:r>
              <a:rPr lang="pt-BR" sz="1000" dirty="0">
                <a:latin typeface="+mj-lt"/>
              </a:rPr>
              <a:t>Psicologia (CFP)</a:t>
            </a:r>
          </a:p>
        </p:txBody>
      </p:sp>
      <p:sp>
        <p:nvSpPr>
          <p:cNvPr id="9" name="Chave Esquerda 8">
            <a:extLst>
              <a:ext uri="{FF2B5EF4-FFF2-40B4-BE49-F238E27FC236}">
                <a16:creationId xmlns:a16="http://schemas.microsoft.com/office/drawing/2014/main" id="{8AED9A8A-9063-4BB1-BEFA-148EB461372E}"/>
              </a:ext>
            </a:extLst>
          </p:cNvPr>
          <p:cNvSpPr/>
          <p:nvPr/>
        </p:nvSpPr>
        <p:spPr>
          <a:xfrm>
            <a:off x="4680010" y="2594610"/>
            <a:ext cx="144017" cy="861774"/>
          </a:xfrm>
          <a:prstGeom prst="leftBrace">
            <a:avLst/>
          </a:prstGeom>
          <a:ln w="28575"/>
        </p:spPr>
        <p:style>
          <a:lnRef idx="1">
            <a:schemeClr val="accent4"/>
          </a:lnRef>
          <a:fillRef idx="0">
            <a:schemeClr val="accent4"/>
          </a:fillRef>
          <a:effectRef idx="0">
            <a:schemeClr val="accent4"/>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2463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601825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Objeto e alcance da análise – questão central</a:t>
            </a:r>
          </a:p>
        </p:txBody>
      </p:sp>
      <p:sp>
        <p:nvSpPr>
          <p:cNvPr id="14" name="CaixaDeTexto 13">
            <a:extLst>
              <a:ext uri="{FF2B5EF4-FFF2-40B4-BE49-F238E27FC236}">
                <a16:creationId xmlns:a16="http://schemas.microsoft.com/office/drawing/2014/main" id="{754817E9-C657-4A23-987A-70CB96990D12}"/>
              </a:ext>
            </a:extLst>
          </p:cNvPr>
          <p:cNvSpPr txBox="1"/>
          <p:nvPr/>
        </p:nvSpPr>
        <p:spPr>
          <a:xfrm>
            <a:off x="353946" y="1730077"/>
            <a:ext cx="8034478" cy="5271187"/>
          </a:xfrm>
          <a:prstGeom prst="rect">
            <a:avLst/>
          </a:prstGeom>
          <a:noFill/>
        </p:spPr>
        <p:txBody>
          <a:bodyPr wrap="square" lIns="91440" tIns="45720" rIns="91440" bIns="45720" anchor="t">
            <a:spAutoFit/>
          </a:bodyPr>
          <a:lstStyle/>
          <a:p>
            <a:pPr marL="285750" indent="-285750" algn="just">
              <a:lnSpc>
                <a:spcPct val="134000"/>
              </a:lnSpc>
              <a:buFont typeface="Wingdings" panose="05000000000000000000" pitchFamily="2" charset="2"/>
              <a:buChar char="§"/>
            </a:pPr>
            <a:r>
              <a:rPr lang="pt-BR" sz="1400" dirty="0">
                <a:latin typeface="+mj-lt"/>
              </a:rPr>
              <a:t>Objeto - se sugestões de aprimoramento da regulação são necessárias ou não. Não inclui </a:t>
            </a:r>
            <a:r>
              <a:rPr lang="pt-BR" sz="1400" dirty="0">
                <a:effectLst/>
                <a:latin typeface="+mj-lt"/>
                <a:ea typeface="Yu Mincho" panose="02020400000000000000" pitchFamily="18" charset="-128"/>
                <a:cs typeface="Times New Roman" panose="02020603050405020304" pitchFamily="18" charset="0"/>
              </a:rPr>
              <a:t>“</a:t>
            </a:r>
            <a:r>
              <a:rPr lang="pt-BR" sz="1400" i="1" dirty="0">
                <a:effectLst/>
                <a:latin typeface="+mj-lt"/>
                <a:ea typeface="Yu Mincho" panose="02020400000000000000" pitchFamily="18" charset="-128"/>
                <a:cs typeface="Times New Roman" panose="02020603050405020304" pitchFamily="18" charset="0"/>
              </a:rPr>
              <a:t>análises de legalidade e juridicidade</a:t>
            </a:r>
            <a:r>
              <a:rPr lang="pt-BR" sz="1400" dirty="0">
                <a:effectLst/>
                <a:latin typeface="+mj-lt"/>
                <a:ea typeface="Yu Mincho" panose="02020400000000000000" pitchFamily="18" charset="-128"/>
                <a:cs typeface="Times New Roman" panose="02020603050405020304" pitchFamily="18" charset="0"/>
              </a:rPr>
              <a:t>” (Art. 18, §3º, IN SEAE 97). </a:t>
            </a:r>
            <a:endParaRPr lang="pt-BR" sz="1400" dirty="0">
              <a:latin typeface="+mj-lt"/>
            </a:endParaRPr>
          </a:p>
          <a:p>
            <a:pPr marL="285750" indent="-285750" algn="just">
              <a:lnSpc>
                <a:spcPct val="134000"/>
              </a:lnSpc>
              <a:buFont typeface="Wingdings" panose="05000000000000000000" pitchFamily="2" charset="2"/>
              <a:buChar char="§"/>
            </a:pPr>
            <a:endParaRPr lang="pt-BR" sz="1400" dirty="0">
              <a:latin typeface="+mj-lt"/>
            </a:endParaRPr>
          </a:p>
          <a:p>
            <a:pPr marL="285750" indent="-285750" algn="just">
              <a:lnSpc>
                <a:spcPct val="134000"/>
              </a:lnSpc>
              <a:buFont typeface="Wingdings" panose="05000000000000000000" pitchFamily="2" charset="2"/>
              <a:buChar char="§"/>
            </a:pPr>
            <a:r>
              <a:rPr lang="pt-BR" sz="1400" dirty="0">
                <a:latin typeface="+mj-lt"/>
              </a:rPr>
              <a:t>Premissas que justificaram abertura da investigação:</a:t>
            </a:r>
          </a:p>
          <a:p>
            <a:pPr marL="742950" lvl="1" indent="-285750" algn="just">
              <a:lnSpc>
                <a:spcPct val="134000"/>
              </a:lnSpc>
              <a:buSzPct val="50000"/>
              <a:buFont typeface="Wingdings" panose="05000000000000000000" pitchFamily="2" charset="2"/>
              <a:buChar char="q"/>
            </a:pPr>
            <a:r>
              <a:rPr lang="pt-BR" sz="1400" dirty="0">
                <a:latin typeface="+mj-lt"/>
              </a:rPr>
              <a:t>“</a:t>
            </a:r>
            <a:r>
              <a:rPr lang="pt-BR" sz="1400" i="1" dirty="0">
                <a:latin typeface="+mj-lt"/>
              </a:rPr>
              <a:t>Restrições à concorrência</a:t>
            </a:r>
            <a:r>
              <a:rPr lang="pt-BR" sz="1400" dirty="0">
                <a:latin typeface="+mj-lt"/>
              </a:rPr>
              <a:t>” </a:t>
            </a:r>
          </a:p>
          <a:p>
            <a:pPr marL="742950" lvl="1" indent="-285750" algn="just">
              <a:lnSpc>
                <a:spcPct val="134000"/>
              </a:lnSpc>
              <a:buSzPct val="50000"/>
              <a:buFont typeface="Wingdings" panose="05000000000000000000" pitchFamily="2" charset="2"/>
              <a:buChar char="q"/>
            </a:pPr>
            <a:r>
              <a:rPr lang="pt-BR" sz="1400" dirty="0">
                <a:latin typeface="+mj-lt"/>
              </a:rPr>
              <a:t>“</a:t>
            </a:r>
            <a:r>
              <a:rPr lang="pt-BR" sz="1400" i="1" dirty="0">
                <a:latin typeface="+mj-lt"/>
              </a:rPr>
              <a:t>Barreiras </a:t>
            </a:r>
            <a:r>
              <a:rPr lang="pt-BR" sz="1400" i="1" dirty="0">
                <a:latin typeface="+mj-lt"/>
                <a:ea typeface="+mn-lt"/>
                <a:cs typeface="+mn-lt"/>
              </a:rPr>
              <a:t>ao desenvolvimento de empresas que propõem modelos de negócios inovadores no setor de contabilidade”</a:t>
            </a:r>
          </a:p>
          <a:p>
            <a:pPr marL="742950" lvl="1" indent="-285750" algn="just">
              <a:lnSpc>
                <a:spcPct val="134000"/>
              </a:lnSpc>
              <a:buSzPct val="50000"/>
              <a:buFont typeface="Wingdings" panose="05000000000000000000" pitchFamily="2" charset="2"/>
              <a:buChar char="q"/>
            </a:pPr>
            <a:r>
              <a:rPr lang="pt-BR" sz="1400" i="1" dirty="0">
                <a:latin typeface="+mj-lt"/>
                <a:ea typeface="+mn-lt"/>
                <a:cs typeface="+mn-lt"/>
              </a:rPr>
              <a:t>“Mercado é privado de soluções mais eficientes e de menor custo</a:t>
            </a:r>
            <a:r>
              <a:rPr lang="pt-BR" sz="1400" dirty="0">
                <a:latin typeface="+mj-lt"/>
                <a:ea typeface="+mn-lt"/>
                <a:cs typeface="+mn-lt"/>
              </a:rPr>
              <a:t>”</a:t>
            </a:r>
            <a:endParaRPr lang="pt-BR" sz="1400" dirty="0">
              <a:latin typeface="+mj-lt"/>
              <a:cs typeface="Calibri"/>
            </a:endParaRPr>
          </a:p>
          <a:p>
            <a:pPr marL="285750" indent="-285750" algn="just">
              <a:lnSpc>
                <a:spcPct val="134000"/>
              </a:lnSpc>
              <a:buClr>
                <a:schemeClr val="tx1"/>
              </a:buClr>
              <a:buFont typeface="Wingdings" panose="05000000000000000000" pitchFamily="2" charset="2"/>
              <a:buChar char="§"/>
            </a:pPr>
            <a:endParaRPr lang="pt-BR" sz="1400" dirty="0">
              <a:effectLst/>
              <a:latin typeface="+mj-lt"/>
              <a:ea typeface="Yu Mincho" panose="02020400000000000000" pitchFamily="18" charset="-128"/>
              <a:cs typeface="Times New Roman" panose="02020603050405020304" pitchFamily="18" charset="0"/>
            </a:endParaRPr>
          </a:p>
          <a:p>
            <a:pPr marL="285750" indent="-285750" algn="just">
              <a:lnSpc>
                <a:spcPct val="134000"/>
              </a:lnSpc>
              <a:buClr>
                <a:schemeClr val="tx1"/>
              </a:buClr>
              <a:buFont typeface="Wingdings" panose="05000000000000000000" pitchFamily="2" charset="2"/>
              <a:buChar char="§"/>
            </a:pPr>
            <a:r>
              <a:rPr lang="pt-BR" sz="1400" dirty="0">
                <a:effectLst/>
                <a:latin typeface="+mj-lt"/>
                <a:ea typeface="Yu Mincho" panose="02020400000000000000" pitchFamily="18" charset="-128"/>
                <a:cs typeface="Times New Roman" panose="02020603050405020304" pitchFamily="18" charset="0"/>
              </a:rPr>
              <a:t>Necessidade de comprovação e quantificação do “</a:t>
            </a:r>
            <a:r>
              <a:rPr lang="pt-BR" sz="1400" i="1" dirty="0">
                <a:effectLst/>
                <a:latin typeface="+mj-lt"/>
                <a:ea typeface="Yu Mincho" panose="02020400000000000000" pitchFamily="18" charset="-128"/>
                <a:cs typeface="Times New Roman" panose="02020603050405020304" pitchFamily="18" charset="0"/>
              </a:rPr>
              <a:t>impacto econômico con</a:t>
            </a:r>
            <a:r>
              <a:rPr lang="pt-BR" sz="1400" i="1" dirty="0">
                <a:effectLst/>
                <a:latin typeface="+mj-lt"/>
                <a:ea typeface="Yu Mincho" panose="02020400000000000000" pitchFamily="18" charset="-128"/>
              </a:rPr>
              <a:t>creto</a:t>
            </a:r>
            <a:r>
              <a:rPr lang="pt-BR" sz="1400" dirty="0">
                <a:effectLst/>
                <a:latin typeface="+mj-lt"/>
                <a:ea typeface="Yu Mincho" panose="02020400000000000000" pitchFamily="18" charset="-128"/>
              </a:rPr>
              <a:t>” - decisão que aprovou o requerimento (Ata de Reunião FIARC – SEI nº 15546830; </a:t>
            </a:r>
            <a:r>
              <a:rPr lang="pt-BR" sz="1400" dirty="0">
                <a:latin typeface="+mj-lt"/>
                <a:cs typeface="Calibri"/>
              </a:rPr>
              <a:t>§</a:t>
            </a:r>
            <a:r>
              <a:rPr lang="pt-BR" sz="1400" dirty="0">
                <a:effectLst/>
                <a:latin typeface="+mj-lt"/>
                <a:ea typeface="Yu Mincho" panose="02020400000000000000" pitchFamily="18" charset="-128"/>
                <a:cs typeface="Times New Roman" panose="02020603050405020304" pitchFamily="18" charset="0"/>
              </a:rPr>
              <a:t>24</a:t>
            </a:r>
            <a:r>
              <a:rPr lang="pt-BR" sz="1400" dirty="0">
                <a:effectLst/>
                <a:latin typeface="+mj-lt"/>
                <a:ea typeface="Yu Mincho" panose="02020400000000000000" pitchFamily="18" charset="-128"/>
              </a:rPr>
              <a:t>)</a:t>
            </a:r>
            <a:endParaRPr lang="pt-BR" sz="1400" dirty="0">
              <a:latin typeface="+mj-lt"/>
              <a:cs typeface="Calibri"/>
            </a:endParaRPr>
          </a:p>
          <a:p>
            <a:pPr marL="285750" indent="-285750" algn="just">
              <a:lnSpc>
                <a:spcPct val="134000"/>
              </a:lnSpc>
              <a:buClr>
                <a:schemeClr val="tx1"/>
              </a:buClr>
              <a:buFont typeface="Wingdings" panose="05000000000000000000" pitchFamily="2" charset="2"/>
              <a:buChar char="§"/>
            </a:pPr>
            <a:endParaRPr lang="pt-BR" sz="1400" dirty="0">
              <a:latin typeface="+mj-lt"/>
              <a:cs typeface="Calibri"/>
            </a:endParaRPr>
          </a:p>
          <a:p>
            <a:pPr marL="285750" indent="-285750" algn="just">
              <a:lnSpc>
                <a:spcPct val="134000"/>
              </a:lnSpc>
              <a:buClr>
                <a:schemeClr val="tx1"/>
              </a:buClr>
              <a:buFont typeface="Wingdings" panose="05000000000000000000" pitchFamily="2" charset="2"/>
              <a:buChar char="§"/>
            </a:pPr>
            <a:r>
              <a:rPr lang="pt-BR" sz="1400" dirty="0">
                <a:latin typeface="+mj-lt"/>
                <a:cs typeface="Calibri"/>
              </a:rPr>
              <a:t>Requisito para procedência da queixa: </a:t>
            </a:r>
            <a:r>
              <a:rPr lang="pt-BR" sz="1400" b="1" dirty="0">
                <a:solidFill>
                  <a:schemeClr val="accent4">
                    <a:lumMod val="75000"/>
                  </a:schemeClr>
                </a:solidFill>
              </a:rPr>
              <a:t>demonstração da efetiva ocorrência desses efeitos negativos em “todo o setor” </a:t>
            </a:r>
            <a:r>
              <a:rPr lang="pt-BR" sz="1400" dirty="0">
                <a:latin typeface="+mj-lt"/>
                <a:cs typeface="Calibri"/>
              </a:rPr>
              <a:t>(</a:t>
            </a:r>
            <a:r>
              <a:rPr lang="pt-BR" sz="1400" dirty="0">
                <a:effectLst/>
                <a:latin typeface="+mj-lt"/>
                <a:ea typeface="Yu Mincho" panose="02020400000000000000" pitchFamily="18" charset="-128"/>
              </a:rPr>
              <a:t>Ata de Reunião FIARC – SEI nº 15546830; </a:t>
            </a:r>
            <a:r>
              <a:rPr lang="pt-BR" sz="1400" dirty="0">
                <a:latin typeface="+mj-lt"/>
                <a:cs typeface="Calibri"/>
              </a:rPr>
              <a:t>§</a:t>
            </a:r>
            <a:r>
              <a:rPr lang="pt-BR" sz="1400" dirty="0">
                <a:effectLst/>
                <a:latin typeface="+mj-lt"/>
                <a:ea typeface="Yu Mincho" panose="02020400000000000000" pitchFamily="18" charset="-128"/>
                <a:cs typeface="Times New Roman" panose="02020603050405020304" pitchFamily="18" charset="0"/>
              </a:rPr>
              <a:t>21</a:t>
            </a:r>
            <a:r>
              <a:rPr lang="pt-BR" sz="1400" dirty="0">
                <a:effectLst/>
                <a:latin typeface="+mj-lt"/>
                <a:ea typeface="Yu Mincho" panose="02020400000000000000" pitchFamily="18" charset="-128"/>
              </a:rPr>
              <a:t>)</a:t>
            </a:r>
            <a:r>
              <a:rPr lang="pt-BR" sz="1400" dirty="0">
                <a:latin typeface="+mj-lt"/>
                <a:cs typeface="Calibri"/>
              </a:rPr>
              <a:t> </a:t>
            </a:r>
          </a:p>
          <a:p>
            <a:pPr marL="285750" indent="-285750" algn="just">
              <a:lnSpc>
                <a:spcPct val="134000"/>
              </a:lnSpc>
              <a:buClr>
                <a:schemeClr val="tx1"/>
              </a:buClr>
              <a:buFont typeface="Wingdings" panose="05000000000000000000" pitchFamily="2" charset="2"/>
              <a:buChar char="§"/>
            </a:pPr>
            <a:endParaRPr lang="pt-BR" sz="1400" b="1" dirty="0">
              <a:latin typeface="+mj-lt"/>
              <a:cs typeface="Calibri"/>
            </a:endParaRPr>
          </a:p>
          <a:p>
            <a:pPr marL="285750" indent="-285750" algn="just">
              <a:lnSpc>
                <a:spcPct val="134000"/>
              </a:lnSpc>
              <a:buClr>
                <a:schemeClr val="tx1"/>
              </a:buClr>
              <a:buFont typeface="Wingdings" panose="05000000000000000000" pitchFamily="2" charset="2"/>
              <a:buChar char="§"/>
            </a:pPr>
            <a:r>
              <a:rPr lang="pt-BR" sz="1400" b="1" u="sng" dirty="0">
                <a:solidFill>
                  <a:schemeClr val="accent4">
                    <a:lumMod val="75000"/>
                  </a:schemeClr>
                </a:solidFill>
                <a:effectLst>
                  <a:outerShdw blurRad="38100" dist="38100" dir="2700000" algn="tl">
                    <a:srgbClr val="000000">
                      <a:alpha val="43137"/>
                    </a:srgbClr>
                  </a:outerShdw>
                </a:effectLst>
              </a:rPr>
              <a:t>Isto não ocorreu</a:t>
            </a:r>
            <a:r>
              <a:rPr lang="pt-BR" sz="1400" b="1" dirty="0">
                <a:solidFill>
                  <a:schemeClr val="accent4">
                    <a:lumMod val="75000"/>
                  </a:schemeClr>
                </a:solidFill>
              </a:rPr>
              <a:t>. Ao contrário, as evidências disponíveis contrariam essas premissas e confirmam a importância de regras sobre divulgação de serviços contábeis</a:t>
            </a:r>
            <a:r>
              <a:rPr lang="pt-BR" sz="1400" b="1" dirty="0">
                <a:solidFill>
                  <a:srgbClr val="C00000"/>
                </a:solidFill>
                <a:latin typeface="+mj-lt"/>
                <a:cs typeface="Calibri"/>
              </a:rPr>
              <a:t> </a:t>
            </a:r>
          </a:p>
          <a:p>
            <a:pPr marL="285750" indent="-285750" algn="just">
              <a:lnSpc>
                <a:spcPct val="134000"/>
              </a:lnSpc>
              <a:buFont typeface="Wingdings" panose="05000000000000000000" pitchFamily="2" charset="2"/>
              <a:buChar char="§"/>
            </a:pPr>
            <a:endParaRPr lang="pt-BR" sz="1500" dirty="0">
              <a:latin typeface="Proxima Nova Alt" panose="02000506030000020004"/>
              <a:cs typeface="Calibri"/>
            </a:endParaRPr>
          </a:p>
        </p:txBody>
      </p:sp>
    </p:spTree>
    <p:extLst>
      <p:ext uri="{BB962C8B-B14F-4D97-AF65-F5344CB8AC3E}">
        <p14:creationId xmlns:p14="http://schemas.microsoft.com/office/powerpoint/2010/main" val="1365272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Regras sobre publicidade – Código de Ética do Contador</a:t>
            </a:r>
          </a:p>
        </p:txBody>
      </p:sp>
      <p:sp>
        <p:nvSpPr>
          <p:cNvPr id="12" name="CaixaDeTexto 11">
            <a:extLst>
              <a:ext uri="{FF2B5EF4-FFF2-40B4-BE49-F238E27FC236}">
                <a16:creationId xmlns:a16="http://schemas.microsoft.com/office/drawing/2014/main" id="{977D43B3-6CF4-4D0D-A9F2-3D3E32F275DE}"/>
              </a:ext>
            </a:extLst>
          </p:cNvPr>
          <p:cNvSpPr txBox="1"/>
          <p:nvPr/>
        </p:nvSpPr>
        <p:spPr>
          <a:xfrm>
            <a:off x="353946" y="1884753"/>
            <a:ext cx="8034478" cy="4693849"/>
          </a:xfrm>
          <a:prstGeom prst="rect">
            <a:avLst/>
          </a:prstGeom>
          <a:noFill/>
        </p:spPr>
        <p:txBody>
          <a:bodyPr wrap="square" lIns="91440" tIns="45720" rIns="91440" bIns="45720" anchor="t">
            <a:spAutoFit/>
          </a:bodyPr>
          <a:lstStyle/>
          <a:p>
            <a:pPr marL="285750" indent="-285750" algn="just">
              <a:lnSpc>
                <a:spcPct val="134000"/>
              </a:lnSpc>
              <a:buFont typeface="Wingdings" panose="05000000000000000000" pitchFamily="2" charset="2"/>
              <a:buChar char="§"/>
            </a:pPr>
            <a:r>
              <a:rPr lang="pt-BR" sz="1400" dirty="0">
                <a:latin typeface="+mj-lt"/>
              </a:rPr>
              <a:t>Artigo 6º, f, Decreto-Lei 9.295/46 - atribui ao CFC a edição de Normas Brasileiras de Contabilidade de natureza técnica e profissional</a:t>
            </a:r>
            <a:endParaRPr lang="pt-BR" sz="1400" dirty="0">
              <a:solidFill>
                <a:srgbClr val="000000"/>
              </a:solidFill>
              <a:latin typeface="+mj-lt"/>
              <a:cs typeface="Calibri"/>
            </a:endParaRPr>
          </a:p>
          <a:p>
            <a:pPr marL="285750" indent="-285750" algn="just">
              <a:lnSpc>
                <a:spcPct val="134000"/>
              </a:lnSpc>
              <a:buFont typeface="Wingdings" panose="05000000000000000000" pitchFamily="2" charset="2"/>
              <a:buChar char="§"/>
            </a:pPr>
            <a:endParaRPr lang="pt-BR" sz="1400" dirty="0">
              <a:latin typeface="+mj-lt"/>
              <a:cs typeface="Calibri"/>
            </a:endParaRPr>
          </a:p>
          <a:p>
            <a:pPr marL="285750" indent="-285750" algn="just">
              <a:lnSpc>
                <a:spcPct val="134000"/>
              </a:lnSpc>
              <a:buFont typeface="Wingdings" panose="05000000000000000000" pitchFamily="2" charset="2"/>
              <a:buChar char="§"/>
            </a:pPr>
            <a:r>
              <a:rPr lang="pt-BR" sz="1400" dirty="0">
                <a:latin typeface="+mj-lt"/>
                <a:cs typeface="Calibri"/>
              </a:rPr>
              <a:t>Artigo 10, Decreto-Lei 1.040/69 - competência do CFC, com participação dos </a:t>
            </a:r>
            <a:r>
              <a:rPr lang="pt-BR" sz="1400" dirty="0" err="1">
                <a:latin typeface="+mj-lt"/>
                <a:cs typeface="Calibri"/>
              </a:rPr>
              <a:t>CRCs</a:t>
            </a:r>
            <a:r>
              <a:rPr lang="pt-BR" sz="1400" dirty="0">
                <a:latin typeface="+mj-lt"/>
                <a:cs typeface="Calibri"/>
              </a:rPr>
              <a:t>, para elaboração e aprovação do Código de Ética dos Contabilistas.</a:t>
            </a:r>
            <a:r>
              <a:rPr lang="pt-BR" sz="1400" dirty="0">
                <a:latin typeface="+mj-lt"/>
                <a:ea typeface="+mn-lt"/>
                <a:cs typeface="+mn-lt"/>
              </a:rPr>
              <a:t> </a:t>
            </a:r>
            <a:r>
              <a:rPr lang="pt-BR" sz="1400" b="1" dirty="0">
                <a:solidFill>
                  <a:schemeClr val="accent4">
                    <a:lumMod val="75000"/>
                  </a:schemeClr>
                </a:solidFill>
              </a:rPr>
              <a:t>Regras sobre a forma de divulgação dos serviços são parte inerente dos padrões técnicos e éticos considerados necessários por quem tem a atribuição legal de defini-los</a:t>
            </a:r>
            <a:endParaRPr lang="pt-BR" sz="1400" dirty="0">
              <a:latin typeface="+mj-lt"/>
              <a:cs typeface="Calibri"/>
            </a:endParaRPr>
          </a:p>
          <a:p>
            <a:pPr marL="285750" indent="-285750" algn="just">
              <a:lnSpc>
                <a:spcPct val="134000"/>
              </a:lnSpc>
              <a:buFont typeface="Wingdings" panose="05000000000000000000" pitchFamily="2" charset="2"/>
              <a:buChar char="§"/>
            </a:pPr>
            <a:endParaRPr lang="pt-BR" sz="1400" dirty="0">
              <a:latin typeface="+mj-lt"/>
              <a:cs typeface="Calibri"/>
            </a:endParaRPr>
          </a:p>
          <a:p>
            <a:pPr marL="285750" indent="-285750" algn="just">
              <a:lnSpc>
                <a:spcPct val="134000"/>
              </a:lnSpc>
              <a:buFont typeface="Wingdings" panose="05000000000000000000" pitchFamily="2" charset="2"/>
              <a:buChar char="§"/>
            </a:pPr>
            <a:r>
              <a:rPr lang="pt-BR" sz="1400" dirty="0">
                <a:latin typeface="+mj-lt"/>
                <a:ea typeface="+mn-lt"/>
                <a:cs typeface="+mn-lt"/>
              </a:rPr>
              <a:t>Artigo 1º, §1º, I, e 17, III, IX, XXVII do Regulamento Geral dos Conselhos de Contabilidade (Resolução CFC nº 1.612/2021) - competência do CFC para o exercício da função normativa superior, disciplinar e fiscalizar o exercício da profissão, o zelo pela dignidade e valorização da profissão e profissionais, velar pelo prestígio e bom nome da classe e dos que a integram</a:t>
            </a:r>
            <a:endParaRPr lang="pt-BR" sz="1400" dirty="0">
              <a:latin typeface="+mj-lt"/>
              <a:cs typeface="Calibri"/>
            </a:endParaRPr>
          </a:p>
          <a:p>
            <a:pPr marL="285750" indent="-285750" algn="just">
              <a:lnSpc>
                <a:spcPct val="134000"/>
              </a:lnSpc>
              <a:buFont typeface="Wingdings" panose="05000000000000000000" pitchFamily="2" charset="2"/>
              <a:buChar char="§"/>
            </a:pPr>
            <a:endParaRPr lang="pt-BR" sz="1400" dirty="0">
              <a:latin typeface="+mj-lt"/>
              <a:cs typeface="Calibri"/>
            </a:endParaRPr>
          </a:p>
          <a:p>
            <a:pPr marL="285750" indent="-285750" algn="just">
              <a:lnSpc>
                <a:spcPct val="134000"/>
              </a:lnSpc>
              <a:buFont typeface="Wingdings" panose="05000000000000000000" pitchFamily="2" charset="2"/>
              <a:buChar char="§"/>
            </a:pPr>
            <a:r>
              <a:rPr lang="pt-BR" sz="1400" dirty="0">
                <a:latin typeface="+mj-lt"/>
                <a:ea typeface="+mn-lt"/>
                <a:cs typeface="+mn-lt"/>
              </a:rPr>
              <a:t>Conselhos profissionais são distintos dos sindicatos. Não defendem interesses dos profissionais; devem zelar pelo </a:t>
            </a:r>
            <a:r>
              <a:rPr lang="pt-BR" sz="1400" b="1" dirty="0">
                <a:solidFill>
                  <a:schemeClr val="accent4">
                    <a:lumMod val="75000"/>
                  </a:schemeClr>
                </a:solidFill>
                <a:effectLst>
                  <a:outerShdw blurRad="38100" dist="38100" dir="2700000" algn="tl">
                    <a:srgbClr val="000000">
                      <a:alpha val="43137"/>
                    </a:srgbClr>
                  </a:outerShdw>
                </a:effectLst>
              </a:rPr>
              <a:t>interesse público</a:t>
            </a:r>
            <a:endParaRPr lang="pt-BR" sz="1400" b="1" dirty="0">
              <a:latin typeface="+mj-lt"/>
              <a:cs typeface="Calibri"/>
            </a:endParaRPr>
          </a:p>
          <a:p>
            <a:pPr marL="285750" indent="-285750" algn="just">
              <a:lnSpc>
                <a:spcPct val="134000"/>
              </a:lnSpc>
              <a:buFont typeface="Wingdings" panose="05000000000000000000" pitchFamily="2" charset="2"/>
              <a:buChar char="§"/>
            </a:pPr>
            <a:endParaRPr lang="pt-BR" sz="1500" dirty="0">
              <a:latin typeface="Proxima Nova Alt" panose="02000506030000020004"/>
              <a:cs typeface="Calibri"/>
            </a:endParaRPr>
          </a:p>
        </p:txBody>
      </p:sp>
    </p:spTree>
    <p:extLst>
      <p:ext uri="{BB962C8B-B14F-4D97-AF65-F5344CB8AC3E}">
        <p14:creationId xmlns:p14="http://schemas.microsoft.com/office/powerpoint/2010/main" val="37377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Regras sobre publicidade – Código de Ética do Contador</a:t>
            </a:r>
          </a:p>
        </p:txBody>
      </p:sp>
      <p:sp>
        <p:nvSpPr>
          <p:cNvPr id="13" name="CaixaDeTexto 12">
            <a:extLst>
              <a:ext uri="{FF2B5EF4-FFF2-40B4-BE49-F238E27FC236}">
                <a16:creationId xmlns:a16="http://schemas.microsoft.com/office/drawing/2014/main" id="{ECBF5F44-A732-487B-AF21-4A23E36170C2}"/>
              </a:ext>
            </a:extLst>
          </p:cNvPr>
          <p:cNvSpPr txBox="1"/>
          <p:nvPr/>
        </p:nvSpPr>
        <p:spPr>
          <a:xfrm>
            <a:off x="353946" y="1884753"/>
            <a:ext cx="8034478" cy="4108945"/>
          </a:xfrm>
          <a:prstGeom prst="rect">
            <a:avLst/>
          </a:prstGeom>
          <a:noFill/>
        </p:spPr>
        <p:txBody>
          <a:bodyPr wrap="square" lIns="91440" tIns="45720" rIns="91440" bIns="45720" anchor="t">
            <a:spAutoFit/>
          </a:bodyPr>
          <a:lstStyle/>
          <a:p>
            <a:pPr marL="285750" indent="-285750" algn="just">
              <a:lnSpc>
                <a:spcPct val="134000"/>
              </a:lnSpc>
              <a:buClr>
                <a:schemeClr val="tx1"/>
              </a:buClr>
              <a:buFont typeface="Wingdings" panose="05000000000000000000" pitchFamily="2" charset="2"/>
              <a:buChar char="§"/>
            </a:pPr>
            <a:r>
              <a:rPr lang="pt-BR" sz="1400" dirty="0">
                <a:latin typeface="+mj-lt"/>
                <a:ea typeface="+mn-lt"/>
                <a:cs typeface="+mn-lt"/>
              </a:rPr>
              <a:t>Regras da NBC PG 01: </a:t>
            </a:r>
            <a:r>
              <a:rPr lang="pt-BR" sz="1400" b="1" dirty="0">
                <a:solidFill>
                  <a:schemeClr val="accent4">
                    <a:lumMod val="75000"/>
                  </a:schemeClr>
                </a:solidFill>
                <a:latin typeface="+mj-lt"/>
              </a:rPr>
              <a:t>reiteram e reforçam regras do CDC, LPI e normas de autorregulação publicitária, que vedam propaganda enganosa, com informação falsa, com o fim de obter vantagem, assim como campanha que deprecie concorrentes</a:t>
            </a:r>
            <a:endParaRPr lang="pt-BR" sz="1400" dirty="0">
              <a:latin typeface="+mj-lt"/>
              <a:cs typeface="Calibri"/>
            </a:endParaRPr>
          </a:p>
          <a:p>
            <a:pPr marL="285750" indent="-285750" algn="just">
              <a:lnSpc>
                <a:spcPct val="134000"/>
              </a:lnSpc>
              <a:buClr>
                <a:schemeClr val="tx1"/>
              </a:buClr>
              <a:buFont typeface="Wingdings" panose="05000000000000000000" pitchFamily="2" charset="2"/>
              <a:buChar char="§"/>
            </a:pPr>
            <a:endParaRPr lang="pt-BR" sz="1400" dirty="0">
              <a:latin typeface="+mj-lt"/>
              <a:ea typeface="+mn-lt"/>
              <a:cs typeface="+mn-lt"/>
            </a:endParaRPr>
          </a:p>
          <a:p>
            <a:pPr marL="285750" indent="-285750" algn="just">
              <a:lnSpc>
                <a:spcPct val="134000"/>
              </a:lnSpc>
              <a:buClr>
                <a:schemeClr val="tx1"/>
              </a:buClr>
              <a:buFont typeface="Wingdings" panose="05000000000000000000" pitchFamily="2" charset="2"/>
              <a:buChar char="§"/>
            </a:pPr>
            <a:r>
              <a:rPr lang="pt-BR" sz="1400" dirty="0">
                <a:latin typeface="+mj-lt"/>
                <a:ea typeface="+mn-lt"/>
                <a:cs typeface="+mn-lt"/>
              </a:rPr>
              <a:t>A correta aplicação e interpretação das normas da NBC PG 01 é assegurada pelas normas que orientam a atuação do Sistema CFC/</a:t>
            </a:r>
            <a:r>
              <a:rPr lang="pt-BR" sz="1400" dirty="0" err="1">
                <a:latin typeface="+mj-lt"/>
                <a:ea typeface="+mn-lt"/>
                <a:cs typeface="+mn-lt"/>
              </a:rPr>
              <a:t>CRCs</a:t>
            </a:r>
            <a:r>
              <a:rPr lang="pt-BR" sz="1400" dirty="0">
                <a:latin typeface="+mj-lt"/>
                <a:ea typeface="+mn-lt"/>
                <a:cs typeface="+mn-lt"/>
              </a:rPr>
              <a:t> e que seus órgãos têm o dever de observar</a:t>
            </a:r>
          </a:p>
          <a:p>
            <a:pPr marL="285750" indent="-285750" algn="just">
              <a:lnSpc>
                <a:spcPct val="134000"/>
              </a:lnSpc>
              <a:buClr>
                <a:schemeClr val="tx1"/>
              </a:buClr>
              <a:buFont typeface="Wingdings" panose="05000000000000000000" pitchFamily="2" charset="2"/>
              <a:buChar char="§"/>
            </a:pPr>
            <a:endParaRPr lang="pt-BR" sz="1400" dirty="0">
              <a:latin typeface="+mj-lt"/>
              <a:ea typeface="+mn-lt"/>
              <a:cs typeface="+mn-lt"/>
            </a:endParaRPr>
          </a:p>
          <a:p>
            <a:pPr marL="285750" indent="-285750" algn="just">
              <a:lnSpc>
                <a:spcPct val="134000"/>
              </a:lnSpc>
              <a:buClr>
                <a:schemeClr val="tx1"/>
              </a:buClr>
              <a:buFont typeface="Wingdings" panose="05000000000000000000" pitchFamily="2" charset="2"/>
              <a:buChar char="§"/>
            </a:pPr>
            <a:r>
              <a:rPr lang="pt-BR" sz="1400" b="1" dirty="0">
                <a:solidFill>
                  <a:schemeClr val="accent4">
                    <a:lumMod val="75000"/>
                  </a:schemeClr>
                </a:solidFill>
                <a:latin typeface="+mj-lt"/>
              </a:rPr>
              <a:t>Toda norma conta com certo nível de abstração e demanda um exercício de interpretação em sua aplicação</a:t>
            </a:r>
            <a:endParaRPr lang="pt-BR" sz="1400" dirty="0">
              <a:latin typeface="+mj-lt"/>
              <a:ea typeface="+mn-lt"/>
              <a:cs typeface="+mn-lt"/>
            </a:endParaRPr>
          </a:p>
          <a:p>
            <a:pPr marL="285750" indent="-285750" algn="just">
              <a:lnSpc>
                <a:spcPct val="134000"/>
              </a:lnSpc>
              <a:buClr>
                <a:schemeClr val="tx1"/>
              </a:buClr>
              <a:buFont typeface="Wingdings" panose="05000000000000000000" pitchFamily="2" charset="2"/>
              <a:buChar char="§"/>
            </a:pPr>
            <a:endParaRPr lang="pt-BR" sz="1400" dirty="0">
              <a:latin typeface="+mj-lt"/>
              <a:ea typeface="+mn-lt"/>
              <a:cs typeface="+mn-lt"/>
            </a:endParaRPr>
          </a:p>
          <a:p>
            <a:pPr marL="285750" indent="-285750" algn="just">
              <a:lnSpc>
                <a:spcPct val="134000"/>
              </a:lnSpc>
              <a:buClr>
                <a:schemeClr val="tx1"/>
              </a:buClr>
              <a:buFont typeface="Wingdings" panose="05000000000000000000" pitchFamily="2" charset="2"/>
              <a:buChar char="§"/>
            </a:pPr>
            <a:r>
              <a:rPr lang="pt-BR" sz="1400" dirty="0">
                <a:latin typeface="+mj-lt"/>
                <a:ea typeface="+mn-lt"/>
                <a:cs typeface="+mn-lt"/>
              </a:rPr>
              <a:t>O estabelecimento de regras de publicidade na NBC PG 01 está em linha com os objetivos do Sistema CFC/</a:t>
            </a:r>
            <a:r>
              <a:rPr lang="pt-BR" sz="1400" dirty="0" err="1">
                <a:latin typeface="+mj-lt"/>
                <a:ea typeface="+mn-lt"/>
                <a:cs typeface="+mn-lt"/>
              </a:rPr>
              <a:t>CRCs</a:t>
            </a:r>
            <a:r>
              <a:rPr lang="pt-BR" sz="1400" dirty="0">
                <a:latin typeface="+mj-lt"/>
                <a:ea typeface="+mn-lt"/>
                <a:cs typeface="+mn-lt"/>
              </a:rPr>
              <a:t> e visa evitar abusos, tanto com relação à classe contábil quanto em relação aos indivíduos e empresas que contratam esses serviços</a:t>
            </a:r>
          </a:p>
          <a:p>
            <a:pPr marL="285750" indent="-285750" algn="just">
              <a:lnSpc>
                <a:spcPct val="134000"/>
              </a:lnSpc>
              <a:buFont typeface="Arial" panose="05000000000000000000" pitchFamily="2" charset="2"/>
              <a:buChar char="•"/>
            </a:pPr>
            <a:endParaRPr lang="pt-BR" sz="1400" dirty="0">
              <a:ea typeface="+mn-lt"/>
              <a:cs typeface="+mn-lt"/>
            </a:endParaRPr>
          </a:p>
        </p:txBody>
      </p:sp>
    </p:spTree>
    <p:extLst>
      <p:ext uri="{BB962C8B-B14F-4D97-AF65-F5344CB8AC3E}">
        <p14:creationId xmlns:p14="http://schemas.microsoft.com/office/powerpoint/2010/main" val="759509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slide_interno_75anos.jpg"/>
          <p:cNvPicPr>
            <a:picLocks noChangeAspect="1"/>
          </p:cNvPicPr>
          <p:nvPr/>
        </p:nvPicPr>
        <p:blipFill>
          <a:blip r:embed="rId3" cstate="print"/>
          <a:stretch>
            <a:fillRect/>
          </a:stretch>
        </p:blipFill>
        <p:spPr>
          <a:xfrm>
            <a:off x="-10050" y="27384"/>
            <a:ext cx="9144000" cy="68580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grpSp>
        <p:nvGrpSpPr>
          <p:cNvPr id="2" name="Group 9"/>
          <p:cNvGrpSpPr/>
          <p:nvPr/>
        </p:nvGrpSpPr>
        <p:grpSpPr>
          <a:xfrm>
            <a:off x="1763688" y="548680"/>
            <a:ext cx="6192688" cy="288032"/>
            <a:chOff x="1763688" y="548680"/>
            <a:chExt cx="6192688" cy="288032"/>
          </a:xfrm>
        </p:grpSpPr>
        <p:sp>
          <p:nvSpPr>
            <p:cNvPr id="3" name="CaixaDeTexto 5"/>
            <p:cNvSpPr txBox="1"/>
            <p:nvPr/>
          </p:nvSpPr>
          <p:spPr>
            <a:xfrm>
              <a:off x="1763688" y="548680"/>
              <a:ext cx="6192688" cy="276999"/>
            </a:xfrm>
            <a:prstGeom prst="rect">
              <a:avLst/>
            </a:prstGeom>
            <a:noFill/>
          </p:spPr>
          <p:txBody>
            <a:bodyPr wrap="square" rtlCol="0">
              <a:spAutoFit/>
            </a:bodyPr>
            <a:lstStyle/>
            <a:p>
              <a:pPr algn="ctr"/>
              <a:r>
                <a:rPr lang="pt-BR" sz="1200" i="1" dirty="0">
                  <a:solidFill>
                    <a:schemeClr val="tx1">
                      <a:lumMod val="50000"/>
                      <a:lumOff val="50000"/>
                    </a:schemeClr>
                  </a:solidFill>
                  <a:latin typeface="Arial"/>
                  <a:cs typeface="Arial"/>
                </a:rPr>
                <a:t>75 anos de regulamentação do Sistema CFC/CRCs  – Orgulho de Pertencer</a:t>
              </a:r>
            </a:p>
          </p:txBody>
        </p:sp>
        <p:grpSp>
          <p:nvGrpSpPr>
            <p:cNvPr id="7" name="Group 8"/>
            <p:cNvGrpSpPr/>
            <p:nvPr/>
          </p:nvGrpSpPr>
          <p:grpSpPr>
            <a:xfrm>
              <a:off x="2123728" y="548680"/>
              <a:ext cx="5544616" cy="288032"/>
              <a:chOff x="2123728" y="548680"/>
              <a:chExt cx="5544616" cy="288032"/>
            </a:xfrm>
          </p:grpSpPr>
          <p:cxnSp>
            <p:nvCxnSpPr>
              <p:cNvPr id="4" name="Straight Connector 3"/>
              <p:cNvCxnSpPr/>
              <p:nvPr/>
            </p:nvCxnSpPr>
            <p:spPr>
              <a:xfrm>
                <a:off x="2123728" y="548680"/>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123728" y="836712"/>
                <a:ext cx="5544616"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grpSp>
      </p:grpSp>
      <p:sp>
        <p:nvSpPr>
          <p:cNvPr id="11" name="Retângulo 10">
            <a:extLst>
              <a:ext uri="{FF2B5EF4-FFF2-40B4-BE49-F238E27FC236}">
                <a16:creationId xmlns:a16="http://schemas.microsoft.com/office/drawing/2014/main" id="{442F62CF-ED6A-4E4D-BD51-3FD3A137F843}"/>
              </a:ext>
            </a:extLst>
          </p:cNvPr>
          <p:cNvSpPr/>
          <p:nvPr/>
        </p:nvSpPr>
        <p:spPr>
          <a:xfrm>
            <a:off x="-56561" y="1423088"/>
            <a:ext cx="9190511" cy="584775"/>
          </a:xfrm>
          <a:prstGeom prst="rect">
            <a:avLst/>
          </a:prstGeom>
        </p:spPr>
        <p:txBody>
          <a:bodyPr wrap="square">
            <a:spAutoFit/>
          </a:bodyPr>
          <a:lstStyle/>
          <a:p>
            <a:pPr algn="ctr"/>
            <a:endParaRPr lang="pt-BR" sz="3200" b="1" dirty="0">
              <a:latin typeface="Montserrat" charset="0"/>
            </a:endParaRPr>
          </a:p>
        </p:txBody>
      </p:sp>
      <p:sp>
        <p:nvSpPr>
          <p:cNvPr id="8" name="CaixaDeTexto 7">
            <a:extLst>
              <a:ext uri="{FF2B5EF4-FFF2-40B4-BE49-F238E27FC236}">
                <a16:creationId xmlns:a16="http://schemas.microsoft.com/office/drawing/2014/main" id="{9A3BEF7E-0DFB-4167-A0DE-5C62A6469089}"/>
              </a:ext>
            </a:extLst>
          </p:cNvPr>
          <p:cNvSpPr txBox="1"/>
          <p:nvPr/>
        </p:nvSpPr>
        <p:spPr>
          <a:xfrm>
            <a:off x="214282" y="2039203"/>
            <a:ext cx="8712968" cy="400110"/>
          </a:xfrm>
          <a:prstGeom prst="rect">
            <a:avLst/>
          </a:prstGeom>
          <a:noFill/>
        </p:spPr>
        <p:txBody>
          <a:bodyPr wrap="square" rtlCol="0">
            <a:spAutoFit/>
          </a:bodyPr>
          <a:lstStyle/>
          <a:p>
            <a:pPr algn="just"/>
            <a:endParaRPr lang="pt-BR" sz="2000" dirty="0"/>
          </a:p>
        </p:txBody>
      </p:sp>
      <p:sp>
        <p:nvSpPr>
          <p:cNvPr id="10" name="CaixaDeTexto 9">
            <a:extLst>
              <a:ext uri="{FF2B5EF4-FFF2-40B4-BE49-F238E27FC236}">
                <a16:creationId xmlns:a16="http://schemas.microsoft.com/office/drawing/2014/main" id="{90D88A1C-42CD-43B2-9A22-ABF8C927425E}"/>
              </a:ext>
            </a:extLst>
          </p:cNvPr>
          <p:cNvSpPr txBox="1"/>
          <p:nvPr/>
        </p:nvSpPr>
        <p:spPr>
          <a:xfrm>
            <a:off x="353946" y="1268412"/>
            <a:ext cx="73143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2400" b="1" dirty="0">
                <a:solidFill>
                  <a:schemeClr val="accent4">
                    <a:lumMod val="75000"/>
                  </a:schemeClr>
                </a:solidFill>
                <a:latin typeface="Calibri" pitchFamily="34" charset="0"/>
              </a:rPr>
              <a:t>Regras sobre publicidade – Código de Ética do Contador</a:t>
            </a:r>
          </a:p>
        </p:txBody>
      </p:sp>
      <p:sp>
        <p:nvSpPr>
          <p:cNvPr id="13" name="CaixaDeTexto 12">
            <a:extLst>
              <a:ext uri="{FF2B5EF4-FFF2-40B4-BE49-F238E27FC236}">
                <a16:creationId xmlns:a16="http://schemas.microsoft.com/office/drawing/2014/main" id="{ECBF5F44-A732-487B-AF21-4A23E36170C2}"/>
              </a:ext>
            </a:extLst>
          </p:cNvPr>
          <p:cNvSpPr txBox="1"/>
          <p:nvPr/>
        </p:nvSpPr>
        <p:spPr>
          <a:xfrm>
            <a:off x="353946" y="1884753"/>
            <a:ext cx="8034478" cy="393954"/>
          </a:xfrm>
          <a:prstGeom prst="rect">
            <a:avLst/>
          </a:prstGeom>
          <a:noFill/>
        </p:spPr>
        <p:txBody>
          <a:bodyPr wrap="square" lIns="91440" tIns="45720" rIns="91440" bIns="45720" anchor="t">
            <a:spAutoFit/>
          </a:bodyPr>
          <a:lstStyle/>
          <a:p>
            <a:pPr marL="285750" indent="-285750" algn="just">
              <a:lnSpc>
                <a:spcPct val="134000"/>
              </a:lnSpc>
              <a:buClr>
                <a:schemeClr val="tx1"/>
              </a:buClr>
              <a:buFont typeface="Wingdings" panose="05000000000000000000" pitchFamily="2" charset="2"/>
              <a:buChar char="§"/>
            </a:pPr>
            <a:r>
              <a:rPr lang="pt-BR" sz="1600" dirty="0">
                <a:latin typeface="+mj-lt"/>
                <a:ea typeface="+mn-lt"/>
                <a:cs typeface="+mn-lt"/>
              </a:rPr>
              <a:t>Normas análogas em outros códigos profissionais:</a:t>
            </a:r>
            <a:endParaRPr lang="pt-BR" sz="1600" dirty="0">
              <a:ea typeface="+mn-lt"/>
              <a:cs typeface="+mn-lt"/>
            </a:endParaRPr>
          </a:p>
        </p:txBody>
      </p:sp>
      <p:sp>
        <p:nvSpPr>
          <p:cNvPr id="12" name="Espaço Reservado para Conteúdo 3">
            <a:extLst>
              <a:ext uri="{FF2B5EF4-FFF2-40B4-BE49-F238E27FC236}">
                <a16:creationId xmlns:a16="http://schemas.microsoft.com/office/drawing/2014/main" id="{4624C52D-A5C5-4FEF-BD18-E704263AEBD4}"/>
              </a:ext>
            </a:extLst>
          </p:cNvPr>
          <p:cNvSpPr>
            <a:spLocks noGrp="1"/>
          </p:cNvSpPr>
          <p:nvPr/>
        </p:nvSpPr>
        <p:spPr>
          <a:xfrm>
            <a:off x="1068778" y="2688748"/>
            <a:ext cx="6599566" cy="2502709"/>
          </a:xfrm>
          <a:prstGeom prst="rect">
            <a:avLst/>
          </a:prstGeom>
        </p:spPr>
        <p:txBody>
          <a:bodyPr vert="horz" lIns="91440" tIns="45720" rIns="91440" bIns="45720" rtlCol="0" anchor="t">
            <a:noAutofit/>
          </a:bodyPr>
          <a:lst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538480" lvl="1" indent="0" algn="just">
              <a:lnSpc>
                <a:spcPct val="120000"/>
              </a:lnSpc>
              <a:buNone/>
            </a:pPr>
            <a:r>
              <a:rPr lang="pt-BR" sz="1600" b="1" u="sng" dirty="0">
                <a:solidFill>
                  <a:schemeClr val="accent4">
                    <a:lumMod val="75000"/>
                  </a:schemeClr>
                </a:solidFill>
                <a:effectLst>
                  <a:outerShdw blurRad="38100" dist="38100" dir="2700000" algn="tl">
                    <a:srgbClr val="000000">
                      <a:alpha val="43137"/>
                    </a:srgbClr>
                  </a:outerShdw>
                </a:effectLst>
                <a:latin typeface="+mj-lt"/>
              </a:rPr>
              <a:t>Vedação de conduta ou anúncio que prejudique a classe profissional</a:t>
            </a:r>
            <a:r>
              <a:rPr lang="pt-BR" sz="1600" dirty="0">
                <a:latin typeface="+mj-lt"/>
                <a:ea typeface="+mn-lt"/>
                <a:cs typeface="+mn-lt"/>
              </a:rPr>
              <a:t>: OAB,  CFM, CREA, CFO e CFP </a:t>
            </a:r>
          </a:p>
          <a:p>
            <a:pPr marL="538480" lvl="1" indent="0" algn="just">
              <a:lnSpc>
                <a:spcPct val="120000"/>
              </a:lnSpc>
              <a:buNone/>
            </a:pPr>
            <a:endParaRPr lang="pt-BR" sz="1600" dirty="0">
              <a:latin typeface="+mj-lt"/>
              <a:ea typeface="+mn-lt"/>
              <a:cs typeface="+mn-lt"/>
            </a:endParaRPr>
          </a:p>
          <a:p>
            <a:pPr marL="538480" lvl="1" indent="0" algn="just">
              <a:lnSpc>
                <a:spcPct val="120000"/>
              </a:lnSpc>
              <a:buNone/>
            </a:pPr>
            <a:r>
              <a:rPr lang="pt-BR" sz="1600" b="1" u="sng" dirty="0">
                <a:solidFill>
                  <a:schemeClr val="accent4">
                    <a:lumMod val="75000"/>
                  </a:schemeClr>
                </a:solidFill>
                <a:effectLst>
                  <a:outerShdw blurRad="38100" dist="38100" dir="2700000" algn="tl">
                    <a:srgbClr val="000000">
                      <a:alpha val="43137"/>
                    </a:srgbClr>
                  </a:outerShdw>
                </a:effectLst>
                <a:latin typeface="+mj-lt"/>
              </a:rPr>
              <a:t>Vedação da mercantilização</a:t>
            </a:r>
            <a:r>
              <a:rPr lang="pt-BR" sz="1600" dirty="0">
                <a:latin typeface="+mj-lt"/>
                <a:ea typeface="+mn-lt"/>
                <a:cs typeface="+mn-lt"/>
              </a:rPr>
              <a:t>: OAB , CFM, CFO e CFMV </a:t>
            </a:r>
          </a:p>
          <a:p>
            <a:pPr marL="538480" lvl="1" indent="0" algn="just">
              <a:lnSpc>
                <a:spcPct val="120000"/>
              </a:lnSpc>
              <a:buNone/>
            </a:pPr>
            <a:endParaRPr lang="pt-BR" sz="1600" dirty="0">
              <a:latin typeface="+mj-lt"/>
              <a:ea typeface="+mn-lt"/>
              <a:cs typeface="+mn-lt"/>
            </a:endParaRPr>
          </a:p>
          <a:p>
            <a:pPr marL="538480" lvl="1" indent="0" algn="just">
              <a:lnSpc>
                <a:spcPct val="120000"/>
              </a:lnSpc>
              <a:buNone/>
            </a:pPr>
            <a:r>
              <a:rPr lang="pt-BR" sz="1600" b="1" u="sng" dirty="0">
                <a:solidFill>
                  <a:schemeClr val="accent4">
                    <a:lumMod val="75000"/>
                  </a:schemeClr>
                </a:solidFill>
                <a:effectLst>
                  <a:outerShdw blurRad="38100" dist="38100" dir="2700000" algn="tl">
                    <a:srgbClr val="000000">
                      <a:alpha val="43137"/>
                    </a:srgbClr>
                  </a:outerShdw>
                </a:effectLst>
                <a:latin typeface="+mj-lt"/>
              </a:rPr>
              <a:t>Conteúdo informativo, moderado e discreto</a:t>
            </a:r>
            <a:r>
              <a:rPr lang="pt-BR" sz="1600" dirty="0">
                <a:latin typeface="+mj-lt"/>
                <a:ea typeface="+mn-lt"/>
                <a:cs typeface="+mn-lt"/>
              </a:rPr>
              <a:t>: OAB e CFMV (ao menos) </a:t>
            </a:r>
            <a:endParaRPr lang="pt-BR" sz="1600" dirty="0">
              <a:latin typeface="+mj-lt"/>
            </a:endParaRPr>
          </a:p>
          <a:p>
            <a:pPr marL="285750" indent="-285750" algn="just">
              <a:lnSpc>
                <a:spcPct val="120000"/>
              </a:lnSpc>
            </a:pPr>
            <a:endParaRPr lang="pt-BR" sz="1700" dirty="0">
              <a:latin typeface="Calibri"/>
              <a:cs typeface="Calibri" panose="020F0502020204030204"/>
            </a:endParaRPr>
          </a:p>
          <a:p>
            <a:pPr marL="0" indent="0" algn="just">
              <a:lnSpc>
                <a:spcPct val="120000"/>
              </a:lnSpc>
              <a:buNone/>
            </a:pPr>
            <a:endParaRPr lang="pt-BR" sz="1700" dirty="0">
              <a:latin typeface="Calibri"/>
              <a:cs typeface="Calibri" panose="020F0502020204030204"/>
            </a:endParaRPr>
          </a:p>
          <a:p>
            <a:pPr marL="755650" lvl="1" indent="-251460" algn="just">
              <a:lnSpc>
                <a:spcPct val="120000"/>
              </a:lnSpc>
            </a:pPr>
            <a:endParaRPr lang="pt-BR" sz="1700" dirty="0">
              <a:latin typeface="Proxima Nova Alt"/>
              <a:cs typeface="Calibri" panose="020F0502020204030204"/>
            </a:endParaRPr>
          </a:p>
        </p:txBody>
      </p:sp>
      <p:pic>
        <p:nvPicPr>
          <p:cNvPr id="14" name="Gráfico 13" descr="Aviso estrutura de tópicos">
            <a:extLst>
              <a:ext uri="{FF2B5EF4-FFF2-40B4-BE49-F238E27FC236}">
                <a16:creationId xmlns:a16="http://schemas.microsoft.com/office/drawing/2014/main" id="{FBAB3642-2FCA-4A8F-8DFE-C5AFA0822D5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06650" y="2730917"/>
            <a:ext cx="403763" cy="499774"/>
          </a:xfrm>
          <a:prstGeom prst="rect">
            <a:avLst/>
          </a:prstGeom>
        </p:spPr>
      </p:pic>
      <p:pic>
        <p:nvPicPr>
          <p:cNvPr id="15" name="Gráfico 13" descr="Aviso estrutura de tópicos">
            <a:extLst>
              <a:ext uri="{FF2B5EF4-FFF2-40B4-BE49-F238E27FC236}">
                <a16:creationId xmlns:a16="http://schemas.microsoft.com/office/drawing/2014/main" id="{7488C27B-47AF-468F-8D6D-47AB846CD67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38268" y="3627310"/>
            <a:ext cx="438711" cy="470646"/>
          </a:xfrm>
          <a:prstGeom prst="rect">
            <a:avLst/>
          </a:prstGeom>
        </p:spPr>
      </p:pic>
      <p:pic>
        <p:nvPicPr>
          <p:cNvPr id="16" name="Gráfico 13" descr="Aviso estrutura de tópicos">
            <a:extLst>
              <a:ext uri="{FF2B5EF4-FFF2-40B4-BE49-F238E27FC236}">
                <a16:creationId xmlns:a16="http://schemas.microsoft.com/office/drawing/2014/main" id="{11A452B8-1060-44E0-B5E4-F95E420A3AD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38268" y="4402979"/>
            <a:ext cx="438711" cy="470646"/>
          </a:xfrm>
          <a:prstGeom prst="rect">
            <a:avLst/>
          </a:prstGeom>
        </p:spPr>
      </p:pic>
    </p:spTree>
    <p:extLst>
      <p:ext uri="{BB962C8B-B14F-4D97-AF65-F5344CB8AC3E}">
        <p14:creationId xmlns:p14="http://schemas.microsoft.com/office/powerpoint/2010/main" val="178255286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TotalTime>
  <Words>2286</Words>
  <Application>Microsoft Office PowerPoint</Application>
  <PresentationFormat>Apresentação na tela (4:3)</PresentationFormat>
  <Paragraphs>197</Paragraphs>
  <Slides>17</Slides>
  <Notes>15</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17</vt:i4>
      </vt:variant>
    </vt:vector>
  </HeadingPairs>
  <TitlesOfParts>
    <vt:vector size="23" baseType="lpstr">
      <vt:lpstr>Arial</vt:lpstr>
      <vt:lpstr>Calibri</vt:lpstr>
      <vt:lpstr>Montserrat</vt:lpstr>
      <vt:lpstr>Proxima Nova Alt</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wellington.araujo</dc:creator>
  <cp:lastModifiedBy>Maristela Girotto</cp:lastModifiedBy>
  <cp:revision>114</cp:revision>
  <dcterms:created xsi:type="dcterms:W3CDTF">2017-12-15T16:39:54Z</dcterms:created>
  <dcterms:modified xsi:type="dcterms:W3CDTF">2021-09-09T19:03:13Z</dcterms:modified>
</cp:coreProperties>
</file>