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</p:sldMasterIdLst>
  <p:notesMasterIdLst>
    <p:notesMasterId r:id="rId56"/>
  </p:notesMasterIdLst>
  <p:handoutMasterIdLst>
    <p:handoutMasterId r:id="rId57"/>
  </p:handoutMasterIdLst>
  <p:sldIdLst>
    <p:sldId id="256" r:id="rId5"/>
    <p:sldId id="1773" r:id="rId6"/>
    <p:sldId id="260" r:id="rId7"/>
    <p:sldId id="258" r:id="rId8"/>
    <p:sldId id="1751" r:id="rId9"/>
    <p:sldId id="1761" r:id="rId10"/>
    <p:sldId id="1765" r:id="rId11"/>
    <p:sldId id="277" r:id="rId12"/>
    <p:sldId id="1706" r:id="rId13"/>
    <p:sldId id="279" r:id="rId14"/>
    <p:sldId id="280" r:id="rId15"/>
    <p:sldId id="278" r:id="rId16"/>
    <p:sldId id="264" r:id="rId17"/>
    <p:sldId id="1702" r:id="rId18"/>
    <p:sldId id="267" r:id="rId19"/>
    <p:sldId id="1781" r:id="rId20"/>
    <p:sldId id="1779" r:id="rId21"/>
    <p:sldId id="1780" r:id="rId22"/>
    <p:sldId id="269" r:id="rId23"/>
    <p:sldId id="1704" r:id="rId24"/>
    <p:sldId id="1790" r:id="rId25"/>
    <p:sldId id="1791" r:id="rId26"/>
    <p:sldId id="1795" r:id="rId27"/>
    <p:sldId id="1755" r:id="rId28"/>
    <p:sldId id="290" r:id="rId29"/>
    <p:sldId id="1768" r:id="rId30"/>
    <p:sldId id="1769" r:id="rId31"/>
    <p:sldId id="1772" r:id="rId32"/>
    <p:sldId id="1770" r:id="rId33"/>
    <p:sldId id="1771" r:id="rId34"/>
    <p:sldId id="1696" r:id="rId35"/>
    <p:sldId id="1794" r:id="rId36"/>
    <p:sldId id="1793" r:id="rId37"/>
    <p:sldId id="1792" r:id="rId38"/>
    <p:sldId id="1697" r:id="rId39"/>
    <p:sldId id="1698" r:id="rId40"/>
    <p:sldId id="1699" r:id="rId41"/>
    <p:sldId id="1762" r:id="rId42"/>
    <p:sldId id="1786" r:id="rId43"/>
    <p:sldId id="1757" r:id="rId44"/>
    <p:sldId id="1787" r:id="rId45"/>
    <p:sldId id="1758" r:id="rId46"/>
    <p:sldId id="1763" r:id="rId47"/>
    <p:sldId id="1782" r:id="rId48"/>
    <p:sldId id="1764" r:id="rId49"/>
    <p:sldId id="1784" r:id="rId50"/>
    <p:sldId id="1759" r:id="rId51"/>
    <p:sldId id="1783" r:id="rId52"/>
    <p:sldId id="1760" r:id="rId53"/>
    <p:sldId id="1785" r:id="rId54"/>
    <p:sldId id="348" r:id="rId55"/>
  </p:sldIdLst>
  <p:sldSz cx="9144000" cy="6858000" type="screen4x3"/>
  <p:notesSz cx="7104063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1" id="{F5DBF81F-B25D-4EAA-9A1F-A9B2CA7DB7A2}">
          <p14:sldIdLst>
            <p14:sldId id="256"/>
            <p14:sldId id="1773"/>
          </p14:sldIdLst>
        </p14:section>
        <p14:section name="ECD - Legislação" id="{A10B0B5D-6E52-421D-88C2-F78E6E06117F}">
          <p14:sldIdLst>
            <p14:sldId id="260"/>
            <p14:sldId id="258"/>
            <p14:sldId id="1751"/>
            <p14:sldId id="1761"/>
            <p14:sldId id="1765"/>
            <p14:sldId id="277"/>
            <p14:sldId id="1706"/>
            <p14:sldId id="279"/>
            <p14:sldId id="280"/>
            <p14:sldId id="278"/>
            <p14:sldId id="264"/>
            <p14:sldId id="1702"/>
            <p14:sldId id="267"/>
            <p14:sldId id="1781"/>
            <p14:sldId id="1779"/>
            <p14:sldId id="1780"/>
            <p14:sldId id="269"/>
            <p14:sldId id="1704"/>
            <p14:sldId id="1790"/>
            <p14:sldId id="1791"/>
          </p14:sldIdLst>
        </p14:section>
        <p14:section name="Manual da ECD" id="{AB097D56-2096-4AF3-B4E7-FDAF8F781698}">
          <p14:sldIdLst>
            <p14:sldId id="1795"/>
            <p14:sldId id="1755"/>
            <p14:sldId id="290"/>
            <p14:sldId id="1768"/>
          </p14:sldIdLst>
        </p14:section>
        <p14:section name="Novidade - AC 2019" id="{377E4D46-6B4D-4163-9912-861CBD412D17}">
          <p14:sldIdLst>
            <p14:sldId id="1769"/>
            <p14:sldId id="1772"/>
            <p14:sldId id="1770"/>
          </p14:sldIdLst>
        </p14:section>
        <p14:section name="Perguntas Frequentes" id="{F5E5BB95-CB89-4FEA-8AB9-9BDB1F98C117}">
          <p14:sldIdLst>
            <p14:sldId id="1771"/>
            <p14:sldId id="1696"/>
            <p14:sldId id="1794"/>
            <p14:sldId id="1793"/>
            <p14:sldId id="1792"/>
            <p14:sldId id="1697"/>
            <p14:sldId id="1698"/>
            <p14:sldId id="1699"/>
            <p14:sldId id="1762"/>
            <p14:sldId id="1786"/>
            <p14:sldId id="1757"/>
            <p14:sldId id="1787"/>
            <p14:sldId id="1758"/>
            <p14:sldId id="1763"/>
            <p14:sldId id="1782"/>
            <p14:sldId id="1764"/>
            <p14:sldId id="1784"/>
            <p14:sldId id="1759"/>
            <p14:sldId id="1783"/>
            <p14:sldId id="1760"/>
            <p14:sldId id="1785"/>
            <p14:sldId id="34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enildo Soares da Silva" initials="JSdS" lastIdx="2" clrIdx="0">
    <p:extLst>
      <p:ext uri="{19B8F6BF-5375-455C-9EA6-DF929625EA0E}">
        <p15:presenceInfo xmlns:p15="http://schemas.microsoft.com/office/powerpoint/2012/main" userId="S::Josenildo.Soares@rfb.gov.br::b848b91c-715b-402a-892a-9e6394aaae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5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4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slide" Target="slides/slide22.xml" /><Relationship Id="rId39" Type="http://schemas.openxmlformats.org/officeDocument/2006/relationships/slide" Target="slides/slide35.xml" /><Relationship Id="rId21" Type="http://schemas.openxmlformats.org/officeDocument/2006/relationships/slide" Target="slides/slide17.xml" /><Relationship Id="rId34" Type="http://schemas.openxmlformats.org/officeDocument/2006/relationships/slide" Target="slides/slide30.xml" /><Relationship Id="rId42" Type="http://schemas.openxmlformats.org/officeDocument/2006/relationships/slide" Target="slides/slide38.xml" /><Relationship Id="rId47" Type="http://schemas.openxmlformats.org/officeDocument/2006/relationships/slide" Target="slides/slide43.xml" /><Relationship Id="rId50" Type="http://schemas.openxmlformats.org/officeDocument/2006/relationships/slide" Target="slides/slide46.xml" /><Relationship Id="rId55" Type="http://schemas.openxmlformats.org/officeDocument/2006/relationships/slide" Target="slides/slide51.xml" /><Relationship Id="rId7" Type="http://schemas.openxmlformats.org/officeDocument/2006/relationships/slide" Target="slides/slide3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29" Type="http://schemas.openxmlformats.org/officeDocument/2006/relationships/slide" Target="slides/slide25.xml" /><Relationship Id="rId41" Type="http://schemas.openxmlformats.org/officeDocument/2006/relationships/slide" Target="slides/slide37.xml" /><Relationship Id="rId54" Type="http://schemas.openxmlformats.org/officeDocument/2006/relationships/slide" Target="slides/slide50.xml" /><Relationship Id="rId62" Type="http://schemas.openxmlformats.org/officeDocument/2006/relationships/tableStyles" Target="tableStyles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slide" Target="slides/slide20.xml" /><Relationship Id="rId32" Type="http://schemas.openxmlformats.org/officeDocument/2006/relationships/slide" Target="slides/slide28.xml" /><Relationship Id="rId37" Type="http://schemas.openxmlformats.org/officeDocument/2006/relationships/slide" Target="slides/slide33.xml" /><Relationship Id="rId40" Type="http://schemas.openxmlformats.org/officeDocument/2006/relationships/slide" Target="slides/slide36.xml" /><Relationship Id="rId45" Type="http://schemas.openxmlformats.org/officeDocument/2006/relationships/slide" Target="slides/slide41.xml" /><Relationship Id="rId53" Type="http://schemas.openxmlformats.org/officeDocument/2006/relationships/slide" Target="slides/slide49.xml" /><Relationship Id="rId58" Type="http://schemas.openxmlformats.org/officeDocument/2006/relationships/commentAuthors" Target="commentAuthors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slide" Target="slides/slide19.xml" /><Relationship Id="rId28" Type="http://schemas.openxmlformats.org/officeDocument/2006/relationships/slide" Target="slides/slide24.xml" /><Relationship Id="rId36" Type="http://schemas.openxmlformats.org/officeDocument/2006/relationships/slide" Target="slides/slide32.xml" /><Relationship Id="rId49" Type="http://schemas.openxmlformats.org/officeDocument/2006/relationships/slide" Target="slides/slide45.xml" /><Relationship Id="rId57" Type="http://schemas.openxmlformats.org/officeDocument/2006/relationships/handoutMaster" Target="handoutMasters/handoutMaster1.xml" /><Relationship Id="rId61" Type="http://schemas.openxmlformats.org/officeDocument/2006/relationships/theme" Target="theme/theme1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31" Type="http://schemas.openxmlformats.org/officeDocument/2006/relationships/slide" Target="slides/slide27.xml" /><Relationship Id="rId44" Type="http://schemas.openxmlformats.org/officeDocument/2006/relationships/slide" Target="slides/slide40.xml" /><Relationship Id="rId52" Type="http://schemas.openxmlformats.org/officeDocument/2006/relationships/slide" Target="slides/slide48.xml" /><Relationship Id="rId60" Type="http://schemas.openxmlformats.org/officeDocument/2006/relationships/viewProps" Target="viewProps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slide" Target="slides/slide18.xml" /><Relationship Id="rId27" Type="http://schemas.openxmlformats.org/officeDocument/2006/relationships/slide" Target="slides/slide23.xml" /><Relationship Id="rId30" Type="http://schemas.openxmlformats.org/officeDocument/2006/relationships/slide" Target="slides/slide26.xml" /><Relationship Id="rId35" Type="http://schemas.openxmlformats.org/officeDocument/2006/relationships/slide" Target="slides/slide31.xml" /><Relationship Id="rId43" Type="http://schemas.openxmlformats.org/officeDocument/2006/relationships/slide" Target="slides/slide39.xml" /><Relationship Id="rId48" Type="http://schemas.openxmlformats.org/officeDocument/2006/relationships/slide" Target="slides/slide44.xml" /><Relationship Id="rId56" Type="http://schemas.openxmlformats.org/officeDocument/2006/relationships/notesMaster" Target="notesMasters/notesMaster1.xml" /><Relationship Id="rId8" Type="http://schemas.openxmlformats.org/officeDocument/2006/relationships/slide" Target="slides/slide4.xml" /><Relationship Id="rId51" Type="http://schemas.openxmlformats.org/officeDocument/2006/relationships/slide" Target="slides/slide47.xml" /><Relationship Id="rId3" Type="http://schemas.openxmlformats.org/officeDocument/2006/relationships/customXml" Target="../customXml/item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slide" Target="slides/slide21.xml" /><Relationship Id="rId33" Type="http://schemas.openxmlformats.org/officeDocument/2006/relationships/slide" Target="slides/slide29.xml" /><Relationship Id="rId38" Type="http://schemas.openxmlformats.org/officeDocument/2006/relationships/slide" Target="slides/slide34.xml" /><Relationship Id="rId46" Type="http://schemas.openxmlformats.org/officeDocument/2006/relationships/slide" Target="slides/slide42.xml" /><Relationship Id="rId59" Type="http://schemas.openxmlformats.org/officeDocument/2006/relationships/presProps" Target="presProps.xml" 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svg" /><Relationship Id="rId1" Type="http://schemas.openxmlformats.org/officeDocument/2006/relationships/image" Target="../media/image19.png" 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svg" /><Relationship Id="rId1" Type="http://schemas.openxmlformats.org/officeDocument/2006/relationships/image" Target="../media/image19.png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080CCA-FA9B-40AD-AD42-3FC66D8920D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13DA7D2-5629-4007-AB90-912EE0E360AC}">
      <dgm:prSet/>
      <dgm:spPr/>
      <dgm:t>
        <a:bodyPr/>
        <a:lstStyle/>
        <a:p>
          <a:r>
            <a:rPr lang="pt-BR" b="1"/>
            <a:t>0000 </a:t>
          </a:r>
          <a:r>
            <a:rPr lang="pt-BR" b="1">
              <a:sym typeface="Wingdings" panose="05000000000000000000" pitchFamily="2" charset="2"/>
            </a:rPr>
            <a:t></a:t>
          </a:r>
          <a:r>
            <a:rPr lang="pt-BR" b="1"/>
            <a:t> C040</a:t>
          </a:r>
          <a:endParaRPr lang="pt-BR"/>
        </a:p>
      </dgm:t>
    </dgm:pt>
    <dgm:pt modelId="{26E87922-E2E6-4270-A8D0-F2B1EA6200F9}" type="parTrans" cxnId="{BA8E6D8C-7CE5-403C-B1D4-99E849577532}">
      <dgm:prSet/>
      <dgm:spPr/>
      <dgm:t>
        <a:bodyPr/>
        <a:lstStyle/>
        <a:p>
          <a:endParaRPr lang="pt-BR"/>
        </a:p>
      </dgm:t>
    </dgm:pt>
    <dgm:pt modelId="{27CAF6B0-ECE8-4FB0-A833-B3AC22E9ED46}" type="sibTrans" cxnId="{BA8E6D8C-7CE5-403C-B1D4-99E849577532}">
      <dgm:prSet/>
      <dgm:spPr/>
      <dgm:t>
        <a:bodyPr/>
        <a:lstStyle/>
        <a:p>
          <a:endParaRPr lang="pt-BR"/>
        </a:p>
      </dgm:t>
    </dgm:pt>
    <dgm:pt modelId="{5DD28AAE-4E79-4741-AAB8-AAF7EC4E21BF}">
      <dgm:prSet/>
      <dgm:spPr/>
      <dgm:t>
        <a:bodyPr/>
        <a:lstStyle/>
        <a:p>
          <a:r>
            <a:rPr lang="pt-BR" b="1"/>
            <a:t>I150 </a:t>
          </a:r>
          <a:r>
            <a:rPr lang="pt-BR" b="1">
              <a:sym typeface="Wingdings" panose="05000000000000000000" pitchFamily="2" charset="2"/>
            </a:rPr>
            <a:t></a:t>
          </a:r>
          <a:r>
            <a:rPr lang="pt-BR" b="1"/>
            <a:t> C150</a:t>
          </a:r>
          <a:endParaRPr lang="pt-BR"/>
        </a:p>
      </dgm:t>
    </dgm:pt>
    <dgm:pt modelId="{6D4F2F91-9AE4-405F-BA63-5A7E8FC98D10}" type="parTrans" cxnId="{76229D5F-A9E1-4942-91AB-6CDD94A48C6A}">
      <dgm:prSet/>
      <dgm:spPr/>
      <dgm:t>
        <a:bodyPr/>
        <a:lstStyle/>
        <a:p>
          <a:endParaRPr lang="pt-BR"/>
        </a:p>
      </dgm:t>
    </dgm:pt>
    <dgm:pt modelId="{86D033AB-4049-4659-89E5-7726BFEBE820}" type="sibTrans" cxnId="{76229D5F-A9E1-4942-91AB-6CDD94A48C6A}">
      <dgm:prSet/>
      <dgm:spPr/>
      <dgm:t>
        <a:bodyPr/>
        <a:lstStyle/>
        <a:p>
          <a:endParaRPr lang="pt-BR"/>
        </a:p>
      </dgm:t>
    </dgm:pt>
    <dgm:pt modelId="{530A3799-CDE5-426E-976A-C0517BFADBC9}">
      <dgm:prSet/>
      <dgm:spPr/>
      <dgm:t>
        <a:bodyPr/>
        <a:lstStyle/>
        <a:p>
          <a:r>
            <a:rPr lang="pt-BR" b="1"/>
            <a:t>I155 </a:t>
          </a:r>
          <a:r>
            <a:rPr lang="pt-BR" b="1">
              <a:sym typeface="Wingdings" panose="05000000000000000000" pitchFamily="2" charset="2"/>
            </a:rPr>
            <a:t></a:t>
          </a:r>
          <a:r>
            <a:rPr lang="pt-BR" b="1"/>
            <a:t> C155</a:t>
          </a:r>
          <a:endParaRPr lang="pt-BR"/>
        </a:p>
      </dgm:t>
    </dgm:pt>
    <dgm:pt modelId="{AA13976D-84B8-45B2-B1E2-3A0D67F7194E}" type="parTrans" cxnId="{48005097-0CB4-44C6-990D-3EED4AAA8962}">
      <dgm:prSet/>
      <dgm:spPr/>
      <dgm:t>
        <a:bodyPr/>
        <a:lstStyle/>
        <a:p>
          <a:endParaRPr lang="pt-BR"/>
        </a:p>
      </dgm:t>
    </dgm:pt>
    <dgm:pt modelId="{8C1D0455-3CD0-4CEC-AE78-F45C16FDFC45}" type="sibTrans" cxnId="{48005097-0CB4-44C6-990D-3EED4AAA8962}">
      <dgm:prSet/>
      <dgm:spPr/>
      <dgm:t>
        <a:bodyPr/>
        <a:lstStyle/>
        <a:p>
          <a:endParaRPr lang="pt-BR"/>
        </a:p>
      </dgm:t>
    </dgm:pt>
    <dgm:pt modelId="{96D6BE4D-EEB3-4A1E-84AA-9DF6521D8816}">
      <dgm:prSet/>
      <dgm:spPr/>
      <dgm:t>
        <a:bodyPr/>
        <a:lstStyle/>
        <a:p>
          <a:r>
            <a:rPr lang="pt-BR" b="1"/>
            <a:t>J005 </a:t>
          </a:r>
          <a:r>
            <a:rPr lang="pt-BR" b="1">
              <a:sym typeface="Wingdings" panose="05000000000000000000" pitchFamily="2" charset="2"/>
            </a:rPr>
            <a:t></a:t>
          </a:r>
          <a:r>
            <a:rPr lang="pt-BR" b="1"/>
            <a:t> C600</a:t>
          </a:r>
          <a:endParaRPr lang="pt-BR"/>
        </a:p>
      </dgm:t>
    </dgm:pt>
    <dgm:pt modelId="{9751BA29-06EA-46F9-9E08-05AD381EEF17}" type="parTrans" cxnId="{15FB2897-FE72-4AB9-9E08-E46A60C9C3E0}">
      <dgm:prSet/>
      <dgm:spPr/>
      <dgm:t>
        <a:bodyPr/>
        <a:lstStyle/>
        <a:p>
          <a:endParaRPr lang="pt-BR"/>
        </a:p>
      </dgm:t>
    </dgm:pt>
    <dgm:pt modelId="{0DB14BFE-F5CF-4743-9CA8-5DD37B7CE69E}" type="sibTrans" cxnId="{15FB2897-FE72-4AB9-9E08-E46A60C9C3E0}">
      <dgm:prSet/>
      <dgm:spPr/>
      <dgm:t>
        <a:bodyPr/>
        <a:lstStyle/>
        <a:p>
          <a:endParaRPr lang="pt-BR"/>
        </a:p>
      </dgm:t>
    </dgm:pt>
    <dgm:pt modelId="{AA9612CB-AC35-45CD-8455-8D3B369C83AC}">
      <dgm:prSet/>
      <dgm:spPr/>
      <dgm:t>
        <a:bodyPr/>
        <a:lstStyle/>
        <a:p>
          <a:r>
            <a:rPr lang="pt-BR" b="1"/>
            <a:t>J150 </a:t>
          </a:r>
          <a:r>
            <a:rPr lang="pt-BR" b="1">
              <a:sym typeface="Wingdings" panose="05000000000000000000" pitchFamily="2" charset="2"/>
            </a:rPr>
            <a:t></a:t>
          </a:r>
          <a:r>
            <a:rPr lang="pt-BR" b="1"/>
            <a:t> C650</a:t>
          </a:r>
          <a:endParaRPr lang="pt-BR"/>
        </a:p>
      </dgm:t>
    </dgm:pt>
    <dgm:pt modelId="{99C6259B-7F5F-42B2-B2E4-E1CBA7FC1009}" type="parTrans" cxnId="{C4B1AAE5-3648-4B67-824E-E629FA016C10}">
      <dgm:prSet/>
      <dgm:spPr/>
      <dgm:t>
        <a:bodyPr/>
        <a:lstStyle/>
        <a:p>
          <a:endParaRPr lang="pt-BR"/>
        </a:p>
      </dgm:t>
    </dgm:pt>
    <dgm:pt modelId="{A13BA951-408D-4CFD-8164-0140808A3066}" type="sibTrans" cxnId="{C4B1AAE5-3648-4B67-824E-E629FA016C10}">
      <dgm:prSet/>
      <dgm:spPr/>
      <dgm:t>
        <a:bodyPr/>
        <a:lstStyle/>
        <a:p>
          <a:endParaRPr lang="pt-BR"/>
        </a:p>
      </dgm:t>
    </dgm:pt>
    <dgm:pt modelId="{E3B26E48-8D32-4C21-82C2-EC636DD00DD0}" type="pres">
      <dgm:prSet presAssocID="{97080CCA-FA9B-40AD-AD42-3FC66D8920D8}" presName="linearFlow" presStyleCnt="0">
        <dgm:presLayoutVars>
          <dgm:dir/>
          <dgm:resizeHandles val="exact"/>
        </dgm:presLayoutVars>
      </dgm:prSet>
      <dgm:spPr/>
    </dgm:pt>
    <dgm:pt modelId="{49C0A362-0A19-4255-B24B-742C4182BBB5}" type="pres">
      <dgm:prSet presAssocID="{313DA7D2-5629-4007-AB90-912EE0E360AC}" presName="composite" presStyleCnt="0"/>
      <dgm:spPr/>
    </dgm:pt>
    <dgm:pt modelId="{4E50C5FA-1DAC-40F6-96A6-1CE12B0E60CE}" type="pres">
      <dgm:prSet presAssocID="{313DA7D2-5629-4007-AB90-912EE0E360AC}" presName="imgShp" presStyleLbl="fgImgPlace1" presStyleIdx="0" presStyleCnt="5" custLinFactNeighborX="55259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effectLst>
          <a:glow rad="127000">
            <a:schemeClr val="tx2">
              <a:lumMod val="60000"/>
              <a:lumOff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gm:spPr>
      <dgm:extLst>
        <a:ext uri="{E40237B7-FDA0-4F09-8148-C483321AD2D9}">
          <dgm14:cNvPr xmlns:dgm14="http://schemas.microsoft.com/office/drawing/2010/diagram" id="0" name="" descr="Figura de desenho"/>
        </a:ext>
      </dgm:extLst>
    </dgm:pt>
    <dgm:pt modelId="{422DAC10-A4ED-4202-8C3A-3D6B8E664B5D}" type="pres">
      <dgm:prSet presAssocID="{313DA7D2-5629-4007-AB90-912EE0E360AC}" presName="txShp" presStyleLbl="node1" presStyleIdx="0" presStyleCnt="5">
        <dgm:presLayoutVars>
          <dgm:bulletEnabled val="1"/>
        </dgm:presLayoutVars>
      </dgm:prSet>
      <dgm:spPr/>
    </dgm:pt>
    <dgm:pt modelId="{7842C48F-F6B0-4CCD-A871-39CED6DBA2FA}" type="pres">
      <dgm:prSet presAssocID="{27CAF6B0-ECE8-4FB0-A833-B3AC22E9ED46}" presName="spacing" presStyleCnt="0"/>
      <dgm:spPr/>
    </dgm:pt>
    <dgm:pt modelId="{D069B7FC-CF56-4778-AEB9-930BF39229A0}" type="pres">
      <dgm:prSet presAssocID="{5DD28AAE-4E79-4741-AAB8-AAF7EC4E21BF}" presName="composite" presStyleCnt="0"/>
      <dgm:spPr/>
    </dgm:pt>
    <dgm:pt modelId="{4F57345B-2CC4-45AD-957C-AF6520D48029}" type="pres">
      <dgm:prSet presAssocID="{5DD28AAE-4E79-4741-AAB8-AAF7EC4E21BF}" presName="imgShp" presStyleLbl="fgImgPlace1" presStyleIdx="1" presStyleCnt="5" custLinFactNeighborX="57177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effectLst>
          <a:glow rad="127000">
            <a:schemeClr val="tx2">
              <a:lumMod val="60000"/>
              <a:lumOff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gm:spPr>
      <dgm:extLst>
        <a:ext uri="{E40237B7-FDA0-4F09-8148-C483321AD2D9}">
          <dgm14:cNvPr xmlns:dgm14="http://schemas.microsoft.com/office/drawing/2010/diagram" id="0" name="" descr="Setas de Divisão"/>
        </a:ext>
      </dgm:extLst>
    </dgm:pt>
    <dgm:pt modelId="{C7243CB4-CE86-4E64-9595-BF8B11A2BA92}" type="pres">
      <dgm:prSet presAssocID="{5DD28AAE-4E79-4741-AAB8-AAF7EC4E21BF}" presName="txShp" presStyleLbl="node1" presStyleIdx="1" presStyleCnt="5">
        <dgm:presLayoutVars>
          <dgm:bulletEnabled val="1"/>
        </dgm:presLayoutVars>
      </dgm:prSet>
      <dgm:spPr/>
    </dgm:pt>
    <dgm:pt modelId="{FC6B201C-E10C-458B-ADB6-0121F359BD5F}" type="pres">
      <dgm:prSet presAssocID="{86D033AB-4049-4659-89E5-7726BFEBE820}" presName="spacing" presStyleCnt="0"/>
      <dgm:spPr/>
    </dgm:pt>
    <dgm:pt modelId="{22445F9A-DFDF-4C6C-B61C-071828708DD8}" type="pres">
      <dgm:prSet presAssocID="{530A3799-CDE5-426E-976A-C0517BFADBC9}" presName="composite" presStyleCnt="0"/>
      <dgm:spPr/>
    </dgm:pt>
    <dgm:pt modelId="{08EA40F9-E7D1-4463-AF51-4A8FB3E87180}" type="pres">
      <dgm:prSet presAssocID="{530A3799-CDE5-426E-976A-C0517BFADBC9}" presName="imgShp" presStyleLbl="fgImgPlace1" presStyleIdx="2" presStyleCnt="5" custLinFactNeighborX="57177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effectLst>
          <a:glow rad="127000">
            <a:schemeClr val="tx2">
              <a:lumMod val="60000"/>
              <a:lumOff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gm:spPr>
    </dgm:pt>
    <dgm:pt modelId="{65C749C9-B378-4FB7-BDB1-86482480FB31}" type="pres">
      <dgm:prSet presAssocID="{530A3799-CDE5-426E-976A-C0517BFADBC9}" presName="txShp" presStyleLbl="node1" presStyleIdx="2" presStyleCnt="5">
        <dgm:presLayoutVars>
          <dgm:bulletEnabled val="1"/>
        </dgm:presLayoutVars>
      </dgm:prSet>
      <dgm:spPr/>
    </dgm:pt>
    <dgm:pt modelId="{C149ECE8-8800-44E3-BE35-65EC0DCB45B6}" type="pres">
      <dgm:prSet presAssocID="{8C1D0455-3CD0-4CEC-AE78-F45C16FDFC45}" presName="spacing" presStyleCnt="0"/>
      <dgm:spPr/>
    </dgm:pt>
    <dgm:pt modelId="{020EAE52-D450-44B4-9467-47E22184109D}" type="pres">
      <dgm:prSet presAssocID="{96D6BE4D-EEB3-4A1E-84AA-9DF6521D8816}" presName="composite" presStyleCnt="0"/>
      <dgm:spPr/>
    </dgm:pt>
    <dgm:pt modelId="{8F287B4C-09C8-45D6-9E46-97DBB8087A5C}" type="pres">
      <dgm:prSet presAssocID="{96D6BE4D-EEB3-4A1E-84AA-9DF6521D8816}" presName="imgShp" presStyleLbl="fgImgPlace1" presStyleIdx="3" presStyleCnt="5" custLinFactNeighborX="57177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effectLst>
          <a:glow rad="127000">
            <a:schemeClr val="tx2">
              <a:lumMod val="60000"/>
              <a:lumOff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gm:spPr>
    </dgm:pt>
    <dgm:pt modelId="{183DB173-FAEE-4CB0-94F6-E02348AA16F7}" type="pres">
      <dgm:prSet presAssocID="{96D6BE4D-EEB3-4A1E-84AA-9DF6521D8816}" presName="txShp" presStyleLbl="node1" presStyleIdx="3" presStyleCnt="5">
        <dgm:presLayoutVars>
          <dgm:bulletEnabled val="1"/>
        </dgm:presLayoutVars>
      </dgm:prSet>
      <dgm:spPr/>
    </dgm:pt>
    <dgm:pt modelId="{75943DD5-6DA5-4081-B0CB-ED246DA0C57D}" type="pres">
      <dgm:prSet presAssocID="{0DB14BFE-F5CF-4743-9CA8-5DD37B7CE69E}" presName="spacing" presStyleCnt="0"/>
      <dgm:spPr/>
    </dgm:pt>
    <dgm:pt modelId="{D6E8D99A-6575-4AB2-AACE-49EDFA184AE8}" type="pres">
      <dgm:prSet presAssocID="{AA9612CB-AC35-45CD-8455-8D3B369C83AC}" presName="composite" presStyleCnt="0"/>
      <dgm:spPr/>
    </dgm:pt>
    <dgm:pt modelId="{14BD8C81-D0FD-4A0A-9E6D-E21493C40401}" type="pres">
      <dgm:prSet presAssocID="{AA9612CB-AC35-45CD-8455-8D3B369C83AC}" presName="imgShp" presStyleLbl="fgImgPlace1" presStyleIdx="4" presStyleCnt="5" custLinFactNeighborX="57177"/>
      <dgm:spPr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effectLst>
          <a:glow rad="127000">
            <a:schemeClr val="tx2">
              <a:lumMod val="60000"/>
              <a:lumOff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gm:spPr>
    </dgm:pt>
    <dgm:pt modelId="{0C751282-D1DF-4575-A8F3-66B5987EC527}" type="pres">
      <dgm:prSet presAssocID="{AA9612CB-AC35-45CD-8455-8D3B369C83AC}" presName="txShp" presStyleLbl="node1" presStyleIdx="4" presStyleCnt="5">
        <dgm:presLayoutVars>
          <dgm:bulletEnabled val="1"/>
        </dgm:presLayoutVars>
      </dgm:prSet>
      <dgm:spPr/>
    </dgm:pt>
  </dgm:ptLst>
  <dgm:cxnLst>
    <dgm:cxn modelId="{D4D49514-0ADB-4422-BC77-72343DCD0A1A}" type="presOf" srcId="{97080CCA-FA9B-40AD-AD42-3FC66D8920D8}" destId="{E3B26E48-8D32-4C21-82C2-EC636DD00DD0}" srcOrd="0" destOrd="0" presId="urn:microsoft.com/office/officeart/2005/8/layout/vList3"/>
    <dgm:cxn modelId="{08A54E5D-A2BB-4283-9B75-3033219D771D}" type="presOf" srcId="{5DD28AAE-4E79-4741-AAB8-AAF7EC4E21BF}" destId="{C7243CB4-CE86-4E64-9595-BF8B11A2BA92}" srcOrd="0" destOrd="0" presId="urn:microsoft.com/office/officeart/2005/8/layout/vList3"/>
    <dgm:cxn modelId="{76229D5F-A9E1-4942-91AB-6CDD94A48C6A}" srcId="{97080CCA-FA9B-40AD-AD42-3FC66D8920D8}" destId="{5DD28AAE-4E79-4741-AAB8-AAF7EC4E21BF}" srcOrd="1" destOrd="0" parTransId="{6D4F2F91-9AE4-405F-BA63-5A7E8FC98D10}" sibTransId="{86D033AB-4049-4659-89E5-7726BFEBE820}"/>
    <dgm:cxn modelId="{24783761-374A-45BB-89B2-414647E886F3}" type="presOf" srcId="{AA9612CB-AC35-45CD-8455-8D3B369C83AC}" destId="{0C751282-D1DF-4575-A8F3-66B5987EC527}" srcOrd="0" destOrd="0" presId="urn:microsoft.com/office/officeart/2005/8/layout/vList3"/>
    <dgm:cxn modelId="{856E1364-0872-4EFB-BFA7-1BDA9BAD49BD}" type="presOf" srcId="{530A3799-CDE5-426E-976A-C0517BFADBC9}" destId="{65C749C9-B378-4FB7-BDB1-86482480FB31}" srcOrd="0" destOrd="0" presId="urn:microsoft.com/office/officeart/2005/8/layout/vList3"/>
    <dgm:cxn modelId="{BA8E6D8C-7CE5-403C-B1D4-99E849577532}" srcId="{97080CCA-FA9B-40AD-AD42-3FC66D8920D8}" destId="{313DA7D2-5629-4007-AB90-912EE0E360AC}" srcOrd="0" destOrd="0" parTransId="{26E87922-E2E6-4270-A8D0-F2B1EA6200F9}" sibTransId="{27CAF6B0-ECE8-4FB0-A833-B3AC22E9ED46}"/>
    <dgm:cxn modelId="{15FB2897-FE72-4AB9-9E08-E46A60C9C3E0}" srcId="{97080CCA-FA9B-40AD-AD42-3FC66D8920D8}" destId="{96D6BE4D-EEB3-4A1E-84AA-9DF6521D8816}" srcOrd="3" destOrd="0" parTransId="{9751BA29-06EA-46F9-9E08-05AD381EEF17}" sibTransId="{0DB14BFE-F5CF-4743-9CA8-5DD37B7CE69E}"/>
    <dgm:cxn modelId="{48005097-0CB4-44C6-990D-3EED4AAA8962}" srcId="{97080CCA-FA9B-40AD-AD42-3FC66D8920D8}" destId="{530A3799-CDE5-426E-976A-C0517BFADBC9}" srcOrd="2" destOrd="0" parTransId="{AA13976D-84B8-45B2-B1E2-3A0D67F7194E}" sibTransId="{8C1D0455-3CD0-4CEC-AE78-F45C16FDFC45}"/>
    <dgm:cxn modelId="{8283579C-77FB-416D-A092-3F595FA2DFBD}" type="presOf" srcId="{96D6BE4D-EEB3-4A1E-84AA-9DF6521D8816}" destId="{183DB173-FAEE-4CB0-94F6-E02348AA16F7}" srcOrd="0" destOrd="0" presId="urn:microsoft.com/office/officeart/2005/8/layout/vList3"/>
    <dgm:cxn modelId="{D7BD46A4-5B36-4503-BA9A-A6FC33DE72D2}" type="presOf" srcId="{313DA7D2-5629-4007-AB90-912EE0E360AC}" destId="{422DAC10-A4ED-4202-8C3A-3D6B8E664B5D}" srcOrd="0" destOrd="0" presId="urn:microsoft.com/office/officeart/2005/8/layout/vList3"/>
    <dgm:cxn modelId="{C4B1AAE5-3648-4B67-824E-E629FA016C10}" srcId="{97080CCA-FA9B-40AD-AD42-3FC66D8920D8}" destId="{AA9612CB-AC35-45CD-8455-8D3B369C83AC}" srcOrd="4" destOrd="0" parTransId="{99C6259B-7F5F-42B2-B2E4-E1CBA7FC1009}" sibTransId="{A13BA951-408D-4CFD-8164-0140808A3066}"/>
    <dgm:cxn modelId="{78F5E76F-4197-4401-ACE5-D2BAFB3DF27E}" type="presParOf" srcId="{E3B26E48-8D32-4C21-82C2-EC636DD00DD0}" destId="{49C0A362-0A19-4255-B24B-742C4182BBB5}" srcOrd="0" destOrd="0" presId="urn:microsoft.com/office/officeart/2005/8/layout/vList3"/>
    <dgm:cxn modelId="{321CC04A-BE5D-4786-9249-8D52C0CB73D4}" type="presParOf" srcId="{49C0A362-0A19-4255-B24B-742C4182BBB5}" destId="{4E50C5FA-1DAC-40F6-96A6-1CE12B0E60CE}" srcOrd="0" destOrd="0" presId="urn:microsoft.com/office/officeart/2005/8/layout/vList3"/>
    <dgm:cxn modelId="{E50ADC70-904D-4C05-976D-4B49B1EA484D}" type="presParOf" srcId="{49C0A362-0A19-4255-B24B-742C4182BBB5}" destId="{422DAC10-A4ED-4202-8C3A-3D6B8E664B5D}" srcOrd="1" destOrd="0" presId="urn:microsoft.com/office/officeart/2005/8/layout/vList3"/>
    <dgm:cxn modelId="{12EBD2ED-EA09-4DC3-8028-23C3BD975DE8}" type="presParOf" srcId="{E3B26E48-8D32-4C21-82C2-EC636DD00DD0}" destId="{7842C48F-F6B0-4CCD-A871-39CED6DBA2FA}" srcOrd="1" destOrd="0" presId="urn:microsoft.com/office/officeart/2005/8/layout/vList3"/>
    <dgm:cxn modelId="{12F7F528-FB7A-4A57-9C0F-FF25E1602938}" type="presParOf" srcId="{E3B26E48-8D32-4C21-82C2-EC636DD00DD0}" destId="{D069B7FC-CF56-4778-AEB9-930BF39229A0}" srcOrd="2" destOrd="0" presId="urn:microsoft.com/office/officeart/2005/8/layout/vList3"/>
    <dgm:cxn modelId="{77E66B21-D414-440D-9425-B925D66484B2}" type="presParOf" srcId="{D069B7FC-CF56-4778-AEB9-930BF39229A0}" destId="{4F57345B-2CC4-45AD-957C-AF6520D48029}" srcOrd="0" destOrd="0" presId="urn:microsoft.com/office/officeart/2005/8/layout/vList3"/>
    <dgm:cxn modelId="{C0C4B4A7-8243-4A14-AED4-60C9EFA99F4A}" type="presParOf" srcId="{D069B7FC-CF56-4778-AEB9-930BF39229A0}" destId="{C7243CB4-CE86-4E64-9595-BF8B11A2BA92}" srcOrd="1" destOrd="0" presId="urn:microsoft.com/office/officeart/2005/8/layout/vList3"/>
    <dgm:cxn modelId="{3477A850-DA44-4B16-98E7-1D974D975DEC}" type="presParOf" srcId="{E3B26E48-8D32-4C21-82C2-EC636DD00DD0}" destId="{FC6B201C-E10C-458B-ADB6-0121F359BD5F}" srcOrd="3" destOrd="0" presId="urn:microsoft.com/office/officeart/2005/8/layout/vList3"/>
    <dgm:cxn modelId="{A763127C-9508-4774-99FC-3D296D42EA61}" type="presParOf" srcId="{E3B26E48-8D32-4C21-82C2-EC636DD00DD0}" destId="{22445F9A-DFDF-4C6C-B61C-071828708DD8}" srcOrd="4" destOrd="0" presId="urn:microsoft.com/office/officeart/2005/8/layout/vList3"/>
    <dgm:cxn modelId="{F4B77083-620D-4886-8232-E6FBF62FBEEF}" type="presParOf" srcId="{22445F9A-DFDF-4C6C-B61C-071828708DD8}" destId="{08EA40F9-E7D1-4463-AF51-4A8FB3E87180}" srcOrd="0" destOrd="0" presId="urn:microsoft.com/office/officeart/2005/8/layout/vList3"/>
    <dgm:cxn modelId="{86A85E9F-978E-4523-9818-6EBE8E15E148}" type="presParOf" srcId="{22445F9A-DFDF-4C6C-B61C-071828708DD8}" destId="{65C749C9-B378-4FB7-BDB1-86482480FB31}" srcOrd="1" destOrd="0" presId="urn:microsoft.com/office/officeart/2005/8/layout/vList3"/>
    <dgm:cxn modelId="{9DBB7854-516F-46F0-9488-235FEE2F1B7A}" type="presParOf" srcId="{E3B26E48-8D32-4C21-82C2-EC636DD00DD0}" destId="{C149ECE8-8800-44E3-BE35-65EC0DCB45B6}" srcOrd="5" destOrd="0" presId="urn:microsoft.com/office/officeart/2005/8/layout/vList3"/>
    <dgm:cxn modelId="{0C08795C-9B95-4889-88C7-782AB8B333D6}" type="presParOf" srcId="{E3B26E48-8D32-4C21-82C2-EC636DD00DD0}" destId="{020EAE52-D450-44B4-9467-47E22184109D}" srcOrd="6" destOrd="0" presId="urn:microsoft.com/office/officeart/2005/8/layout/vList3"/>
    <dgm:cxn modelId="{FAB2C148-86E1-4C80-8270-E46396F0F50A}" type="presParOf" srcId="{020EAE52-D450-44B4-9467-47E22184109D}" destId="{8F287B4C-09C8-45D6-9E46-97DBB8087A5C}" srcOrd="0" destOrd="0" presId="urn:microsoft.com/office/officeart/2005/8/layout/vList3"/>
    <dgm:cxn modelId="{242EF099-E75F-4017-8284-46F19B79FE9A}" type="presParOf" srcId="{020EAE52-D450-44B4-9467-47E22184109D}" destId="{183DB173-FAEE-4CB0-94F6-E02348AA16F7}" srcOrd="1" destOrd="0" presId="urn:microsoft.com/office/officeart/2005/8/layout/vList3"/>
    <dgm:cxn modelId="{68122316-8A17-44AB-B22E-ADF9DA1E0671}" type="presParOf" srcId="{E3B26E48-8D32-4C21-82C2-EC636DD00DD0}" destId="{75943DD5-6DA5-4081-B0CB-ED246DA0C57D}" srcOrd="7" destOrd="0" presId="urn:microsoft.com/office/officeart/2005/8/layout/vList3"/>
    <dgm:cxn modelId="{D3CF60AF-D001-4C8F-B1AB-396D9806BAD1}" type="presParOf" srcId="{E3B26E48-8D32-4C21-82C2-EC636DD00DD0}" destId="{D6E8D99A-6575-4AB2-AACE-49EDFA184AE8}" srcOrd="8" destOrd="0" presId="urn:microsoft.com/office/officeart/2005/8/layout/vList3"/>
    <dgm:cxn modelId="{719B5D53-1114-4F3C-9D61-23851AA628BF}" type="presParOf" srcId="{D6E8D99A-6575-4AB2-AACE-49EDFA184AE8}" destId="{14BD8C81-D0FD-4A0A-9E6D-E21493C40401}" srcOrd="0" destOrd="0" presId="urn:microsoft.com/office/officeart/2005/8/layout/vList3"/>
    <dgm:cxn modelId="{732218A3-29ED-44E9-8931-8E5BA96E7CF8}" type="presParOf" srcId="{D6E8D99A-6575-4AB2-AACE-49EDFA184AE8}" destId="{0C751282-D1DF-4575-A8F3-66B5987EC527}" srcOrd="1" destOrd="0" presId="urn:microsoft.com/office/officeart/2005/8/layout/vList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2DAC10-A4ED-4202-8C3A-3D6B8E664B5D}">
      <dsp:nvSpPr>
        <dsp:cNvPr id="0" name=""/>
        <dsp:cNvSpPr/>
      </dsp:nvSpPr>
      <dsp:spPr>
        <a:xfrm rot="10800000">
          <a:off x="1475407" y="2828"/>
          <a:ext cx="5063883" cy="79967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633" tIns="144780" rIns="270256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800" b="1" kern="1200"/>
            <a:t>0000 </a:t>
          </a:r>
          <a:r>
            <a:rPr lang="pt-BR" sz="3800" b="1" kern="1200">
              <a:sym typeface="Wingdings" panose="05000000000000000000" pitchFamily="2" charset="2"/>
            </a:rPr>
            <a:t></a:t>
          </a:r>
          <a:r>
            <a:rPr lang="pt-BR" sz="3800" b="1" kern="1200"/>
            <a:t> C040</a:t>
          </a:r>
          <a:endParaRPr lang="pt-BR" sz="3800" kern="1200"/>
        </a:p>
      </dsp:txBody>
      <dsp:txXfrm rot="10800000">
        <a:off x="1675325" y="2828"/>
        <a:ext cx="4863965" cy="799672"/>
      </dsp:txXfrm>
    </dsp:sp>
    <dsp:sp modelId="{4E50C5FA-1DAC-40F6-96A6-1CE12B0E60CE}">
      <dsp:nvSpPr>
        <dsp:cNvPr id="0" name=""/>
        <dsp:cNvSpPr/>
      </dsp:nvSpPr>
      <dsp:spPr>
        <a:xfrm>
          <a:off x="1517462" y="2828"/>
          <a:ext cx="799672" cy="799672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27000">
            <a:schemeClr val="tx2">
              <a:lumMod val="60000"/>
              <a:lumOff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243CB4-CE86-4E64-9595-BF8B11A2BA92}">
      <dsp:nvSpPr>
        <dsp:cNvPr id="0" name=""/>
        <dsp:cNvSpPr/>
      </dsp:nvSpPr>
      <dsp:spPr>
        <a:xfrm rot="10800000">
          <a:off x="1475407" y="1041208"/>
          <a:ext cx="5063883" cy="79967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633" tIns="144780" rIns="270256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800" b="1" kern="1200"/>
            <a:t>I150 </a:t>
          </a:r>
          <a:r>
            <a:rPr lang="pt-BR" sz="3800" b="1" kern="1200">
              <a:sym typeface="Wingdings" panose="05000000000000000000" pitchFamily="2" charset="2"/>
            </a:rPr>
            <a:t></a:t>
          </a:r>
          <a:r>
            <a:rPr lang="pt-BR" sz="3800" b="1" kern="1200"/>
            <a:t> C150</a:t>
          </a:r>
          <a:endParaRPr lang="pt-BR" sz="3800" kern="1200"/>
        </a:p>
      </dsp:txBody>
      <dsp:txXfrm rot="10800000">
        <a:off x="1675325" y="1041208"/>
        <a:ext cx="4863965" cy="799672"/>
      </dsp:txXfrm>
    </dsp:sp>
    <dsp:sp modelId="{4F57345B-2CC4-45AD-957C-AF6520D48029}">
      <dsp:nvSpPr>
        <dsp:cNvPr id="0" name=""/>
        <dsp:cNvSpPr/>
      </dsp:nvSpPr>
      <dsp:spPr>
        <a:xfrm>
          <a:off x="1532799" y="1041208"/>
          <a:ext cx="799672" cy="79967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27000">
            <a:schemeClr val="tx2">
              <a:lumMod val="60000"/>
              <a:lumOff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C749C9-B378-4FB7-BDB1-86482480FB31}">
      <dsp:nvSpPr>
        <dsp:cNvPr id="0" name=""/>
        <dsp:cNvSpPr/>
      </dsp:nvSpPr>
      <dsp:spPr>
        <a:xfrm rot="10800000">
          <a:off x="1475407" y="2079588"/>
          <a:ext cx="5063883" cy="79967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633" tIns="144780" rIns="270256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800" b="1" kern="1200"/>
            <a:t>I155 </a:t>
          </a:r>
          <a:r>
            <a:rPr lang="pt-BR" sz="3800" b="1" kern="1200">
              <a:sym typeface="Wingdings" panose="05000000000000000000" pitchFamily="2" charset="2"/>
            </a:rPr>
            <a:t></a:t>
          </a:r>
          <a:r>
            <a:rPr lang="pt-BR" sz="3800" b="1" kern="1200"/>
            <a:t> C155</a:t>
          </a:r>
          <a:endParaRPr lang="pt-BR" sz="3800" kern="1200"/>
        </a:p>
      </dsp:txBody>
      <dsp:txXfrm rot="10800000">
        <a:off x="1675325" y="2079588"/>
        <a:ext cx="4863965" cy="799672"/>
      </dsp:txXfrm>
    </dsp:sp>
    <dsp:sp modelId="{08EA40F9-E7D1-4463-AF51-4A8FB3E87180}">
      <dsp:nvSpPr>
        <dsp:cNvPr id="0" name=""/>
        <dsp:cNvSpPr/>
      </dsp:nvSpPr>
      <dsp:spPr>
        <a:xfrm>
          <a:off x="1532799" y="2079588"/>
          <a:ext cx="799672" cy="799672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27000">
            <a:schemeClr val="tx2">
              <a:lumMod val="60000"/>
              <a:lumOff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3DB173-FAEE-4CB0-94F6-E02348AA16F7}">
      <dsp:nvSpPr>
        <dsp:cNvPr id="0" name=""/>
        <dsp:cNvSpPr/>
      </dsp:nvSpPr>
      <dsp:spPr>
        <a:xfrm rot="10800000">
          <a:off x="1475407" y="3117968"/>
          <a:ext cx="5063883" cy="79967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633" tIns="144780" rIns="270256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800" b="1" kern="1200"/>
            <a:t>J005 </a:t>
          </a:r>
          <a:r>
            <a:rPr lang="pt-BR" sz="3800" b="1" kern="1200">
              <a:sym typeface="Wingdings" panose="05000000000000000000" pitchFamily="2" charset="2"/>
            </a:rPr>
            <a:t></a:t>
          </a:r>
          <a:r>
            <a:rPr lang="pt-BR" sz="3800" b="1" kern="1200"/>
            <a:t> C600</a:t>
          </a:r>
          <a:endParaRPr lang="pt-BR" sz="3800" kern="1200"/>
        </a:p>
      </dsp:txBody>
      <dsp:txXfrm rot="10800000">
        <a:off x="1675325" y="3117968"/>
        <a:ext cx="4863965" cy="799672"/>
      </dsp:txXfrm>
    </dsp:sp>
    <dsp:sp modelId="{8F287B4C-09C8-45D6-9E46-97DBB8087A5C}">
      <dsp:nvSpPr>
        <dsp:cNvPr id="0" name=""/>
        <dsp:cNvSpPr/>
      </dsp:nvSpPr>
      <dsp:spPr>
        <a:xfrm>
          <a:off x="1532799" y="3117968"/>
          <a:ext cx="799672" cy="799672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27000">
            <a:schemeClr val="tx2">
              <a:lumMod val="60000"/>
              <a:lumOff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751282-D1DF-4575-A8F3-66B5987EC527}">
      <dsp:nvSpPr>
        <dsp:cNvPr id="0" name=""/>
        <dsp:cNvSpPr/>
      </dsp:nvSpPr>
      <dsp:spPr>
        <a:xfrm rot="10800000">
          <a:off x="1475407" y="4156348"/>
          <a:ext cx="5063883" cy="79967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2633" tIns="144780" rIns="270256" bIns="14478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800" b="1" kern="1200"/>
            <a:t>J150 </a:t>
          </a:r>
          <a:r>
            <a:rPr lang="pt-BR" sz="3800" b="1" kern="1200">
              <a:sym typeface="Wingdings" panose="05000000000000000000" pitchFamily="2" charset="2"/>
            </a:rPr>
            <a:t></a:t>
          </a:r>
          <a:r>
            <a:rPr lang="pt-BR" sz="3800" b="1" kern="1200"/>
            <a:t> C650</a:t>
          </a:r>
          <a:endParaRPr lang="pt-BR" sz="3800" kern="1200"/>
        </a:p>
      </dsp:txBody>
      <dsp:txXfrm rot="10800000">
        <a:off x="1675325" y="4156348"/>
        <a:ext cx="4863965" cy="799672"/>
      </dsp:txXfrm>
    </dsp:sp>
    <dsp:sp modelId="{14BD8C81-D0FD-4A0A-9E6D-E21493C40401}">
      <dsp:nvSpPr>
        <dsp:cNvPr id="0" name=""/>
        <dsp:cNvSpPr/>
      </dsp:nvSpPr>
      <dsp:spPr>
        <a:xfrm>
          <a:off x="1532799" y="4156348"/>
          <a:ext cx="799672" cy="799672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27000">
            <a:schemeClr val="tx2">
              <a:lumMod val="60000"/>
              <a:lumOff val="40000"/>
            </a:schemeClr>
          </a:glow>
        </a:effectLst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1B208965-53D8-4E3C-9171-260BA8393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59" cy="513916"/>
          </a:xfrm>
          <a:prstGeom prst="rect">
            <a:avLst/>
          </a:prstGeom>
        </p:spPr>
        <p:txBody>
          <a:bodyPr vert="horz" lIns="97237" tIns="48619" rIns="97237" bIns="48619" rtlCol="0"/>
          <a:lstStyle>
            <a:lvl1pPr algn="l">
              <a:defRPr sz="1300"/>
            </a:lvl1pPr>
          </a:lstStyle>
          <a:p>
            <a:r>
              <a:rPr lang="pt-BR"/>
              <a:t>ECD - ESCRITURAÇÃO CONTÁBIL DIGITAL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5DD38B9-26C0-4843-BCA0-57ABC52384D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4296" y="0"/>
            <a:ext cx="3078158" cy="513916"/>
          </a:xfrm>
          <a:prstGeom prst="rect">
            <a:avLst/>
          </a:prstGeom>
        </p:spPr>
        <p:txBody>
          <a:bodyPr vert="horz" lIns="97237" tIns="48619" rIns="97237" bIns="48619" rtlCol="0"/>
          <a:lstStyle>
            <a:lvl1pPr algn="r">
              <a:defRPr sz="1300"/>
            </a:lvl1pPr>
          </a:lstStyle>
          <a:p>
            <a:fld id="{ED652295-E739-47F2-8199-1B46F0A8767C}" type="datetimeFigureOut">
              <a:rPr lang="pt-BR" smtClean="0"/>
              <a:t>27/07/2020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2079E90-58CF-4635-9D08-2C9FE357B7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0698"/>
            <a:ext cx="3078159" cy="513916"/>
          </a:xfrm>
          <a:prstGeom prst="rect">
            <a:avLst/>
          </a:prstGeom>
        </p:spPr>
        <p:txBody>
          <a:bodyPr vert="horz" lIns="97237" tIns="48619" rIns="97237" bIns="48619" rtlCol="0" anchor="b"/>
          <a:lstStyle>
            <a:lvl1pPr algn="l">
              <a:defRPr sz="1300"/>
            </a:lvl1pPr>
          </a:lstStyle>
          <a:p>
            <a:r>
              <a:rPr lang="pt-BR"/>
              <a:t>Por: Josenildo Soares da Silva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72F7A0B-7220-4CC0-9BE0-6A373EFD2CE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4296" y="9720698"/>
            <a:ext cx="3078158" cy="513916"/>
          </a:xfrm>
          <a:prstGeom prst="rect">
            <a:avLst/>
          </a:prstGeom>
        </p:spPr>
        <p:txBody>
          <a:bodyPr vert="horz" lIns="97237" tIns="48619" rIns="97237" bIns="48619" rtlCol="0" anchor="b"/>
          <a:lstStyle>
            <a:lvl1pPr algn="r">
              <a:defRPr sz="1300"/>
            </a:lvl1pPr>
          </a:lstStyle>
          <a:p>
            <a:fld id="{4FA60928-D5D9-4517-8836-E08B495A8D9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6615498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body"/>
          </p:nvPr>
        </p:nvSpPr>
        <p:spPr>
          <a:xfrm>
            <a:off x="766274" y="5592011"/>
            <a:ext cx="6129828" cy="5297485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pt-BR"/>
              <a:t>Clique para editar o formato de notas</a:t>
            </a:r>
            <a:endParaRPr/>
          </a:p>
        </p:txBody>
      </p:sp>
      <p:sp>
        <p:nvSpPr>
          <p:cNvPr id="141" name="PlaceHolder 2"/>
          <p:cNvSpPr>
            <a:spLocks noGrp="1"/>
          </p:cNvSpPr>
          <p:nvPr>
            <p:ph type="hdr"/>
          </p:nvPr>
        </p:nvSpPr>
        <p:spPr>
          <a:xfrm>
            <a:off x="0" y="1"/>
            <a:ext cx="3325265" cy="588257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pt-BR"/>
              <a:t>ECD - ESCRITURAÇÃO CONTÁBIL DIGITAL</a:t>
            </a:r>
            <a:endParaRPr/>
          </a:p>
        </p:txBody>
      </p:sp>
      <p:sp>
        <p:nvSpPr>
          <p:cNvPr id="142" name="PlaceHolder 3"/>
          <p:cNvSpPr>
            <a:spLocks noGrp="1"/>
          </p:cNvSpPr>
          <p:nvPr>
            <p:ph type="dt"/>
          </p:nvPr>
        </p:nvSpPr>
        <p:spPr>
          <a:xfrm>
            <a:off x="4337112" y="1"/>
            <a:ext cx="3325265" cy="588257"/>
          </a:xfrm>
          <a:prstGeom prst="rect">
            <a:avLst/>
          </a:prstGeom>
        </p:spPr>
        <p:txBody>
          <a:bodyPr wrap="none" lIns="0" tIns="0" rIns="0" bIns="0"/>
          <a:lstStyle/>
          <a:p>
            <a:pPr algn="r"/>
            <a:r>
              <a:rPr lang="pt-BR"/>
              <a:t>&lt;data/hora&gt;</a:t>
            </a:r>
            <a:endParaRPr/>
          </a:p>
        </p:txBody>
      </p:sp>
      <p:sp>
        <p:nvSpPr>
          <p:cNvPr id="143" name="PlaceHolder 4"/>
          <p:cNvSpPr>
            <a:spLocks noGrp="1"/>
          </p:cNvSpPr>
          <p:nvPr>
            <p:ph type="ftr"/>
          </p:nvPr>
        </p:nvSpPr>
        <p:spPr>
          <a:xfrm>
            <a:off x="0" y="11184417"/>
            <a:ext cx="3325265" cy="588257"/>
          </a:xfrm>
          <a:prstGeom prst="rect">
            <a:avLst/>
          </a:prstGeom>
        </p:spPr>
        <p:txBody>
          <a:bodyPr wrap="none" lIns="0" tIns="0" rIns="0" bIns="0" anchor="b"/>
          <a:lstStyle/>
          <a:p>
            <a:r>
              <a:rPr lang="pt-BR"/>
              <a:t>Por: Josenildo Soares da Silva</a:t>
            </a:r>
            <a:endParaRPr/>
          </a:p>
        </p:txBody>
      </p:sp>
      <p:sp>
        <p:nvSpPr>
          <p:cNvPr id="144" name="PlaceHolder 5"/>
          <p:cNvSpPr>
            <a:spLocks noGrp="1"/>
          </p:cNvSpPr>
          <p:nvPr>
            <p:ph type="sldNum"/>
          </p:nvPr>
        </p:nvSpPr>
        <p:spPr>
          <a:xfrm>
            <a:off x="4337112" y="11184417"/>
            <a:ext cx="3325265" cy="588257"/>
          </a:xfrm>
          <a:prstGeom prst="rect">
            <a:avLst/>
          </a:prstGeom>
        </p:spPr>
        <p:txBody>
          <a:bodyPr wrap="none" lIns="0" tIns="0" rIns="0" bIns="0" anchor="b"/>
          <a:lstStyle/>
          <a:p>
            <a:pPr algn="r"/>
            <a:fld id="{488FAA49-005A-4999-9646-9CC895B2DC66}" type="slidenum">
              <a:rPr lang="pt-BR"/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 /><Relationship Id="rId1" Type="http://schemas.openxmlformats.org/officeDocument/2006/relationships/notesMaster" Target="../notesMasters/notesMaster1.xml" 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 /><Relationship Id="rId1" Type="http://schemas.openxmlformats.org/officeDocument/2006/relationships/notesMaster" Target="../notesMasters/notesMaster1.xml" 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 /><Relationship Id="rId1" Type="http://schemas.openxmlformats.org/officeDocument/2006/relationships/notesMaster" Target="../notesMasters/notesMaster1.xml" 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 /><Relationship Id="rId1" Type="http://schemas.openxmlformats.org/officeDocument/2006/relationships/notesMaster" Target="../notesMasters/notesMaster1.xml" 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 /><Relationship Id="rId1" Type="http://schemas.openxmlformats.org/officeDocument/2006/relationships/notesMaster" Target="../notesMasters/notesMaster1.xml" 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 /><Relationship Id="rId1" Type="http://schemas.openxmlformats.org/officeDocument/2006/relationships/notesMaster" Target="../notesMasters/notesMaster1.xml" 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 /><Relationship Id="rId1" Type="http://schemas.openxmlformats.org/officeDocument/2006/relationships/notesMaster" Target="../notesMasters/notesMaster1.xml" 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 /><Relationship Id="rId1" Type="http://schemas.openxmlformats.org/officeDocument/2006/relationships/notesMaster" Target="../notesMasters/notesMaster1.xml" 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 /><Relationship Id="rId1" Type="http://schemas.openxmlformats.org/officeDocument/2006/relationships/notesMaster" Target="../notesMasters/notesMaster1.xml" 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 /><Relationship Id="rId1" Type="http://schemas.openxmlformats.org/officeDocument/2006/relationships/notesMaster" Target="../notesMasters/notesMaster1.xml" 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 /><Relationship Id="rId1" Type="http://schemas.openxmlformats.org/officeDocument/2006/relationships/notesMaster" Target="../notesMasters/notesMaster1.xml" 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 /><Relationship Id="rId1" Type="http://schemas.openxmlformats.org/officeDocument/2006/relationships/notesMaster" Target="../notesMasters/notesMaster1.xml" 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 /><Relationship Id="rId1" Type="http://schemas.openxmlformats.org/officeDocument/2006/relationships/notesMaster" Target="../notesMasters/notesMaster1.xml" 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PlaceHolder 1"/>
          <p:cNvSpPr>
            <a:spLocks noGrp="1"/>
          </p:cNvSpPr>
          <p:nvPr>
            <p:ph type="body"/>
          </p:nvPr>
        </p:nvSpPr>
        <p:spPr>
          <a:xfrm>
            <a:off x="947626" y="4863031"/>
            <a:ext cx="5204460" cy="4599822"/>
          </a:xfrm>
          <a:prstGeom prst="rect">
            <a:avLst/>
          </a:prstGeom>
        </p:spPr>
        <p:txBody>
          <a:bodyPr lIns="99151" tIns="49384" rIns="99151" bIns="49384"/>
          <a:lstStyle/>
          <a:p>
            <a:endParaRPr/>
          </a:p>
        </p:txBody>
      </p:sp>
      <p:sp>
        <p:nvSpPr>
          <p:cNvPr id="581" name="CustomShape 2"/>
          <p:cNvSpPr/>
          <p:nvPr/>
        </p:nvSpPr>
        <p:spPr>
          <a:xfrm>
            <a:off x="4025859" y="9724080"/>
            <a:ext cx="3073854" cy="505806"/>
          </a:xfrm>
          <a:prstGeom prst="rect">
            <a:avLst/>
          </a:prstGeom>
        </p:spPr>
        <p:txBody>
          <a:bodyPr lIns="99151" tIns="49384" rIns="99151" bIns="49384" anchor="b"/>
          <a:lstStyle/>
          <a:p>
            <a:pPr algn="r">
              <a:lnSpc>
                <a:spcPct val="100000"/>
              </a:lnSpc>
            </a:pPr>
            <a:fld id="{05DD75B6-6A7B-479A-9B8F-E47FF5BC5646}" type="slidenum">
              <a:rPr lang="pt-BR" sz="1300">
                <a:solidFill>
                  <a:srgbClr val="000000"/>
                </a:solidFill>
                <a:latin typeface="Times New Roman"/>
              </a:rPr>
              <a:t>1</a:t>
            </a:fld>
            <a:endParaRPr/>
          </a:p>
        </p:txBody>
      </p:sp>
      <p:sp>
        <p:nvSpPr>
          <p:cNvPr id="582" name="CustomShape 3"/>
          <p:cNvSpPr/>
          <p:nvPr/>
        </p:nvSpPr>
        <p:spPr>
          <a:xfrm>
            <a:off x="0" y="10043579"/>
            <a:ext cx="3210323" cy="526022"/>
          </a:xfrm>
          <a:prstGeom prst="rect">
            <a:avLst/>
          </a:prstGeom>
        </p:spPr>
        <p:txBody>
          <a:bodyPr lIns="95706" tIns="47853" rIns="95706" bIns="47853"/>
          <a:lstStyle/>
          <a:p>
            <a:pPr>
              <a:lnSpc>
                <a:spcPct val="100000"/>
              </a:lnSpc>
            </a:pPr>
            <a:r>
              <a:rPr lang="pt-BR" sz="2600" b="1">
                <a:solidFill>
                  <a:srgbClr val="FFFFFF"/>
                </a:solidFill>
                <a:latin typeface="Verdana"/>
                <a:ea typeface="Lucida Sans Unicode"/>
              </a:rPr>
              <a:t>APRESENTAÇÃO SPED - ECF (SETEMBRO/2015)</a:t>
            </a:r>
            <a:endParaRPr/>
          </a:p>
        </p:txBody>
      </p:sp>
      <p:sp>
        <p:nvSpPr>
          <p:cNvPr id="583" name="CustomShape 4"/>
          <p:cNvSpPr/>
          <p:nvPr/>
        </p:nvSpPr>
        <p:spPr>
          <a:xfrm>
            <a:off x="1" y="1"/>
            <a:ext cx="3951785" cy="526022"/>
          </a:xfrm>
          <a:prstGeom prst="rect">
            <a:avLst/>
          </a:prstGeom>
        </p:spPr>
        <p:txBody>
          <a:bodyPr lIns="95706" tIns="47853" rIns="95706" bIns="47853"/>
          <a:lstStyle/>
          <a:p>
            <a:pPr>
              <a:lnSpc>
                <a:spcPct val="100000"/>
              </a:lnSpc>
            </a:pPr>
            <a:r>
              <a:rPr lang="pt-BR" sz="2600" b="1">
                <a:solidFill>
                  <a:srgbClr val="FFFFFF"/>
                </a:solidFill>
                <a:latin typeface="Verdana"/>
                <a:ea typeface="Lucida Sans Unicode"/>
              </a:rPr>
              <a:t>SECRETARIA DA RECEITA FEDERAL DO BRASIL</a:t>
            </a:r>
            <a:endParaRPr/>
          </a:p>
        </p:txBody>
      </p:sp>
      <p:sp>
        <p:nvSpPr>
          <p:cNvPr id="584" name="CustomShape 5"/>
          <p:cNvSpPr/>
          <p:nvPr/>
        </p:nvSpPr>
        <p:spPr>
          <a:xfrm>
            <a:off x="4201736" y="1"/>
            <a:ext cx="3210323" cy="526022"/>
          </a:xfrm>
          <a:prstGeom prst="rect">
            <a:avLst/>
          </a:prstGeom>
        </p:spPr>
        <p:txBody>
          <a:bodyPr lIns="95706" tIns="47853" rIns="95706" bIns="47853"/>
          <a:lstStyle/>
          <a:p>
            <a:pPr>
              <a:lnSpc>
                <a:spcPct val="100000"/>
              </a:lnSpc>
            </a:pPr>
            <a:r>
              <a:rPr lang="pt-BR" sz="2600" b="1">
                <a:solidFill>
                  <a:srgbClr val="FFFFFF"/>
                </a:solidFill>
                <a:latin typeface="Verdana"/>
                <a:ea typeface="Lucida Sans Unicode"/>
              </a:rPr>
              <a:t>24/04/17</a:t>
            </a:r>
            <a:endParaRPr/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4EF9932-EF40-441A-AFD5-5F1B5C75F0BD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 algn="r"/>
            <a:r>
              <a:rPr lang="pt-BR"/>
              <a:t>&lt;data/hora&gt;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60854BF-E8E5-48A0-9F11-E9FFF0D08804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pt-BR"/>
              <a:t>Por: Josenildo Soares da Silva</a:t>
            </a:r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63FC04A8-10C5-45DD-A988-D513658BD0E6}"/>
              </a:ext>
            </a:extLst>
          </p:cNvPr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r>
              <a:rPr lang="pt-BR"/>
              <a:t>ECD - ESCRITURAÇÃO CONTÁBIL DIGITAL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CustomShape 1"/>
          <p:cNvSpPr/>
          <p:nvPr/>
        </p:nvSpPr>
        <p:spPr>
          <a:xfrm>
            <a:off x="4025859" y="9724080"/>
            <a:ext cx="3073854" cy="505806"/>
          </a:xfrm>
          <a:prstGeom prst="rect">
            <a:avLst/>
          </a:prstGeom>
        </p:spPr>
        <p:txBody>
          <a:bodyPr lIns="99151" tIns="49384" rIns="99151" bIns="49384" anchor="b"/>
          <a:lstStyle/>
          <a:p>
            <a:pPr>
              <a:lnSpc>
                <a:spcPct val="100000"/>
              </a:lnSpc>
            </a:pPr>
            <a:fld id="{94D422D8-B327-4AA7-A350-9AE0F38C0DD9}" type="slidenum">
              <a:rPr lang="pt-BR" sz="1300">
                <a:solidFill>
                  <a:srgbClr val="000000"/>
                </a:solidFill>
                <a:latin typeface="Times New Roman"/>
                <a:ea typeface="Lucida Sans Unicode"/>
              </a:rPr>
              <a:t>12</a:t>
            </a:fld>
            <a:endParaRPr/>
          </a:p>
        </p:txBody>
      </p:sp>
      <p:sp>
        <p:nvSpPr>
          <p:cNvPr id="620" name="PlaceHolder 2"/>
          <p:cNvSpPr>
            <a:spLocks noGrp="1"/>
          </p:cNvSpPr>
          <p:nvPr>
            <p:ph type="body"/>
          </p:nvPr>
        </p:nvSpPr>
        <p:spPr>
          <a:xfrm>
            <a:off x="947626" y="4863032"/>
            <a:ext cx="5207745" cy="4624398"/>
          </a:xfrm>
          <a:prstGeom prst="rect">
            <a:avLst/>
          </a:prstGeom>
        </p:spPr>
        <p:txBody>
          <a:bodyPr wrap="none" lIns="99151" tIns="49384" rIns="99151" bIns="49384" anchor="ctr"/>
          <a:lstStyle/>
          <a:p>
            <a:endParaRPr/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830D65D-F72C-4E8B-B1AE-4DC9DD8FCBD5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 algn="r"/>
            <a:r>
              <a:rPr lang="pt-BR"/>
              <a:t>&lt;data/hora&gt;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6DEE72E-6DF8-42C9-96CD-B2F7C9388637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pt-BR"/>
              <a:t>Por: Josenildo Soares da Silva</a:t>
            </a:r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8E23BE4B-8AE9-4BFF-91F3-8D2895357FFA}"/>
              </a:ext>
            </a:extLst>
          </p:cNvPr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r>
              <a:rPr lang="pt-BR"/>
              <a:t>ECD - ESCRITURAÇÃO CONTÁBIL DIGITAL</a:t>
            </a:r>
          </a:p>
        </p:txBody>
      </p:sp>
    </p:spTree>
    <p:extLst>
      <p:ext uri="{BB962C8B-B14F-4D97-AF65-F5344CB8AC3E}">
        <p14:creationId xmlns:p14="http://schemas.microsoft.com/office/powerpoint/2010/main" val="3250457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CustomShape 1"/>
          <p:cNvSpPr/>
          <p:nvPr/>
        </p:nvSpPr>
        <p:spPr>
          <a:xfrm>
            <a:off x="4025859" y="9724080"/>
            <a:ext cx="3073854" cy="505806"/>
          </a:xfrm>
          <a:prstGeom prst="rect">
            <a:avLst/>
          </a:prstGeom>
        </p:spPr>
        <p:txBody>
          <a:bodyPr lIns="99151" tIns="49384" rIns="99151" bIns="49384" anchor="b"/>
          <a:lstStyle/>
          <a:p>
            <a:pPr>
              <a:lnSpc>
                <a:spcPct val="100000"/>
              </a:lnSpc>
            </a:pPr>
            <a:fld id="{5FC4CF4E-BFD5-4F3C-A3C7-A3624E29A490}" type="slidenum">
              <a:rPr lang="pt-BR" sz="1300">
                <a:solidFill>
                  <a:srgbClr val="000000"/>
                </a:solidFill>
                <a:latin typeface="Times New Roman"/>
                <a:ea typeface="Lucida Sans Unicode"/>
              </a:rPr>
              <a:t>13</a:t>
            </a:fld>
            <a:endParaRPr/>
          </a:p>
        </p:txBody>
      </p:sp>
      <p:sp>
        <p:nvSpPr>
          <p:cNvPr id="594" name="PlaceHolder 2"/>
          <p:cNvSpPr>
            <a:spLocks noGrp="1"/>
          </p:cNvSpPr>
          <p:nvPr>
            <p:ph type="body"/>
          </p:nvPr>
        </p:nvSpPr>
        <p:spPr>
          <a:xfrm>
            <a:off x="947626" y="4863032"/>
            <a:ext cx="5207745" cy="4624398"/>
          </a:xfrm>
          <a:prstGeom prst="rect">
            <a:avLst/>
          </a:prstGeom>
        </p:spPr>
        <p:txBody>
          <a:bodyPr wrap="none" lIns="99151" tIns="49384" rIns="99151" bIns="49384" anchor="ctr"/>
          <a:lstStyle/>
          <a:p>
            <a:endParaRPr/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5AB883A-2E24-4EEB-8CE4-59A88956214E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 algn="r"/>
            <a:r>
              <a:rPr lang="pt-BR"/>
              <a:t>&lt;data/hora&gt;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F2A6874-B0F6-4300-A524-0889BBBE6FEF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pt-BR"/>
              <a:t>Por: Josenildo Soares da Silva</a:t>
            </a:r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C23FD016-4D6D-44AC-8EE9-3CE9AD5F6967}"/>
              </a:ext>
            </a:extLst>
          </p:cNvPr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r>
              <a:rPr lang="pt-BR"/>
              <a:t>ECD - ESCRITURAÇÃO CONTÁBIL DIGITAL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CustomShape 1"/>
          <p:cNvSpPr/>
          <p:nvPr/>
        </p:nvSpPr>
        <p:spPr>
          <a:xfrm>
            <a:off x="4025859" y="9724080"/>
            <a:ext cx="3073854" cy="505806"/>
          </a:xfrm>
          <a:prstGeom prst="rect">
            <a:avLst/>
          </a:prstGeom>
        </p:spPr>
        <p:txBody>
          <a:bodyPr lIns="99151" tIns="49384" rIns="99151" bIns="49384" anchor="b"/>
          <a:lstStyle/>
          <a:p>
            <a:pPr>
              <a:lnSpc>
                <a:spcPct val="100000"/>
              </a:lnSpc>
            </a:pPr>
            <a:fld id="{A6F6B12B-AC3F-4AE5-ACCB-931F8B1DAE10}" type="slidenum">
              <a:rPr lang="pt-BR" sz="1300">
                <a:solidFill>
                  <a:srgbClr val="000000"/>
                </a:solidFill>
                <a:latin typeface="Times New Roman"/>
                <a:ea typeface="Lucida Sans Unicode"/>
              </a:rPr>
              <a:t>14</a:t>
            </a:fld>
            <a:endParaRPr/>
          </a:p>
        </p:txBody>
      </p:sp>
      <p:sp>
        <p:nvSpPr>
          <p:cNvPr id="628" name="PlaceHolder 2"/>
          <p:cNvSpPr>
            <a:spLocks noGrp="1"/>
          </p:cNvSpPr>
          <p:nvPr>
            <p:ph type="body"/>
          </p:nvPr>
        </p:nvSpPr>
        <p:spPr>
          <a:xfrm>
            <a:off x="947626" y="4863032"/>
            <a:ext cx="5207745" cy="4624398"/>
          </a:xfrm>
          <a:prstGeom prst="rect">
            <a:avLst/>
          </a:prstGeom>
        </p:spPr>
        <p:txBody>
          <a:bodyPr wrap="none" lIns="99151" tIns="49384" rIns="99151" bIns="49384" anchor="ctr"/>
          <a:lstStyle/>
          <a:p>
            <a:endParaRPr/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7DE3AC8-9D44-459C-BBAB-44368984C768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 algn="r"/>
            <a:r>
              <a:rPr lang="pt-BR"/>
              <a:t>&lt;data/hora&gt;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B47BA9E-976A-4AE4-AF43-79F9A8F2892D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pt-BR"/>
              <a:t>Por: Josenildo Soares da Silva</a:t>
            </a:r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0FA0E65F-38D0-4392-9383-955C5E18A0B8}"/>
              </a:ext>
            </a:extLst>
          </p:cNvPr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r>
              <a:rPr lang="pt-BR"/>
              <a:t>ECD - ESCRITURAÇÃO CONTÁBIL DIGITAL</a:t>
            </a:r>
          </a:p>
        </p:txBody>
      </p:sp>
    </p:spTree>
    <p:extLst>
      <p:ext uri="{BB962C8B-B14F-4D97-AF65-F5344CB8AC3E}">
        <p14:creationId xmlns:p14="http://schemas.microsoft.com/office/powerpoint/2010/main" val="3017046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CustomShape 1"/>
          <p:cNvSpPr/>
          <p:nvPr/>
        </p:nvSpPr>
        <p:spPr>
          <a:xfrm>
            <a:off x="4025859" y="9724080"/>
            <a:ext cx="3073854" cy="505806"/>
          </a:xfrm>
          <a:prstGeom prst="rect">
            <a:avLst/>
          </a:prstGeom>
        </p:spPr>
        <p:txBody>
          <a:bodyPr lIns="99151" tIns="49384" rIns="99151" bIns="49384" anchor="b"/>
          <a:lstStyle/>
          <a:p>
            <a:pPr>
              <a:lnSpc>
                <a:spcPct val="100000"/>
              </a:lnSpc>
            </a:pPr>
            <a:fld id="{8FC62D06-71ED-4B27-82CD-FBA7B12D4200}" type="slidenum">
              <a:rPr lang="pt-BR" sz="1300">
                <a:solidFill>
                  <a:srgbClr val="000000"/>
                </a:solidFill>
                <a:latin typeface="Times New Roman"/>
                <a:ea typeface="Lucida Sans Unicode"/>
              </a:rPr>
              <a:t>15</a:t>
            </a:fld>
            <a:endParaRPr/>
          </a:p>
        </p:txBody>
      </p:sp>
      <p:sp>
        <p:nvSpPr>
          <p:cNvPr id="598" name="PlaceHolder 2"/>
          <p:cNvSpPr>
            <a:spLocks noGrp="1"/>
          </p:cNvSpPr>
          <p:nvPr>
            <p:ph type="body"/>
          </p:nvPr>
        </p:nvSpPr>
        <p:spPr>
          <a:xfrm>
            <a:off x="947626" y="4863032"/>
            <a:ext cx="5207745" cy="4624398"/>
          </a:xfrm>
          <a:prstGeom prst="rect">
            <a:avLst/>
          </a:prstGeom>
        </p:spPr>
        <p:txBody>
          <a:bodyPr wrap="none" lIns="99151" tIns="49384" rIns="99151" bIns="49384" anchor="ctr"/>
          <a:lstStyle/>
          <a:p>
            <a:endParaRPr/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4229EDF7-8F4A-4F3A-BB73-1FD605D5E522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 algn="r"/>
            <a:r>
              <a:rPr lang="pt-BR"/>
              <a:t>&lt;data/hora&gt;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2E13BD8-371C-4DE7-AA4F-3F86E4581DAE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pt-BR"/>
              <a:t>Por: Josenildo Soares da Silva</a:t>
            </a:r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3A65B8E9-9F0A-4155-BA7B-9F925E4669DB}"/>
              </a:ext>
            </a:extLst>
          </p:cNvPr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r>
              <a:rPr lang="pt-BR"/>
              <a:t>ECD - ESCRITURAÇÃO CONTÁBIL DIGITAL</a:t>
            </a:r>
          </a:p>
        </p:txBody>
      </p:sp>
    </p:spTree>
    <p:extLst>
      <p:ext uri="{BB962C8B-B14F-4D97-AF65-F5344CB8AC3E}">
        <p14:creationId xmlns:p14="http://schemas.microsoft.com/office/powerpoint/2010/main" val="1401731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CustomShape 1"/>
          <p:cNvSpPr/>
          <p:nvPr/>
        </p:nvSpPr>
        <p:spPr>
          <a:xfrm>
            <a:off x="4025859" y="9724080"/>
            <a:ext cx="3073854" cy="505806"/>
          </a:xfrm>
          <a:prstGeom prst="rect">
            <a:avLst/>
          </a:prstGeom>
        </p:spPr>
        <p:txBody>
          <a:bodyPr lIns="99151" tIns="49384" rIns="99151" bIns="49384" anchor="b"/>
          <a:lstStyle/>
          <a:p>
            <a:pPr>
              <a:lnSpc>
                <a:spcPct val="100000"/>
              </a:lnSpc>
            </a:pPr>
            <a:fld id="{8FC62D06-71ED-4B27-82CD-FBA7B12D4200}" type="slidenum">
              <a:rPr lang="pt-BR" sz="1300">
                <a:solidFill>
                  <a:srgbClr val="000000"/>
                </a:solidFill>
                <a:latin typeface="Times New Roman"/>
                <a:ea typeface="Lucida Sans Unicode"/>
              </a:rPr>
              <a:t>16</a:t>
            </a:fld>
            <a:endParaRPr/>
          </a:p>
        </p:txBody>
      </p:sp>
      <p:sp>
        <p:nvSpPr>
          <p:cNvPr id="598" name="PlaceHolder 2"/>
          <p:cNvSpPr>
            <a:spLocks noGrp="1"/>
          </p:cNvSpPr>
          <p:nvPr>
            <p:ph type="body"/>
          </p:nvPr>
        </p:nvSpPr>
        <p:spPr>
          <a:xfrm>
            <a:off x="947626" y="4863032"/>
            <a:ext cx="5207745" cy="4624398"/>
          </a:xfrm>
          <a:prstGeom prst="rect">
            <a:avLst/>
          </a:prstGeom>
        </p:spPr>
        <p:txBody>
          <a:bodyPr wrap="none" lIns="99151" tIns="49384" rIns="99151" bIns="49384" anchor="ctr"/>
          <a:lstStyle/>
          <a:p>
            <a:endParaRPr/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A3CD910-089E-4B2A-8693-75E582038B45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 algn="r"/>
            <a:r>
              <a:rPr lang="pt-BR"/>
              <a:t>&lt;data/hora&gt;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6B7CB15-C641-4AAB-BEF3-A3038F6CB5FA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pt-BR"/>
              <a:t>Por: Josenildo Soares da Silva</a:t>
            </a:r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E89D0968-6E9B-41C6-84BC-255845F5F615}"/>
              </a:ext>
            </a:extLst>
          </p:cNvPr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r>
              <a:rPr lang="pt-BR"/>
              <a:t>ECD - ESCRITURAÇÃO CONTÁBIL DIGITAL</a:t>
            </a:r>
          </a:p>
        </p:txBody>
      </p:sp>
    </p:spTree>
    <p:extLst>
      <p:ext uri="{BB962C8B-B14F-4D97-AF65-F5344CB8AC3E}">
        <p14:creationId xmlns:p14="http://schemas.microsoft.com/office/powerpoint/2010/main" val="1401731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CustomShape 1"/>
          <p:cNvSpPr/>
          <p:nvPr/>
        </p:nvSpPr>
        <p:spPr>
          <a:xfrm>
            <a:off x="4025859" y="9724080"/>
            <a:ext cx="3073854" cy="505806"/>
          </a:xfrm>
          <a:prstGeom prst="rect">
            <a:avLst/>
          </a:prstGeom>
        </p:spPr>
        <p:txBody>
          <a:bodyPr lIns="99151" tIns="49384" rIns="99151" bIns="49384" anchor="b"/>
          <a:lstStyle/>
          <a:p>
            <a:pPr>
              <a:lnSpc>
                <a:spcPct val="100000"/>
              </a:lnSpc>
            </a:pPr>
            <a:fld id="{0422F385-F7B9-4556-909F-9F0B0D8745F3}" type="slidenum">
              <a:rPr lang="pt-BR" sz="1300">
                <a:solidFill>
                  <a:srgbClr val="000000"/>
                </a:solidFill>
                <a:latin typeface="Times New Roman"/>
                <a:ea typeface="Lucida Sans Unicode"/>
              </a:rPr>
              <a:t>17</a:t>
            </a:fld>
            <a:endParaRPr/>
          </a:p>
        </p:txBody>
      </p:sp>
      <p:sp>
        <p:nvSpPr>
          <p:cNvPr id="592" name="PlaceHolder 2"/>
          <p:cNvSpPr>
            <a:spLocks noGrp="1"/>
          </p:cNvSpPr>
          <p:nvPr>
            <p:ph type="body"/>
          </p:nvPr>
        </p:nvSpPr>
        <p:spPr>
          <a:xfrm>
            <a:off x="947626" y="4863032"/>
            <a:ext cx="5207745" cy="4624398"/>
          </a:xfrm>
          <a:prstGeom prst="rect">
            <a:avLst/>
          </a:prstGeom>
        </p:spPr>
        <p:txBody>
          <a:bodyPr wrap="none" lIns="99151" tIns="49384" rIns="99151" bIns="49384" anchor="ctr"/>
          <a:lstStyle/>
          <a:p>
            <a:endParaRPr/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C757E1E-D230-4131-AB52-6C3533D5F44C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 algn="r"/>
            <a:r>
              <a:rPr lang="pt-BR"/>
              <a:t>&lt;data/hora&gt;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36D8132-EDA0-47C6-9345-0149464F147B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pt-BR"/>
              <a:t>Por: Josenildo Soares da Silva</a:t>
            </a:r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7E671929-F543-4D02-9645-045F66A66B4B}"/>
              </a:ext>
            </a:extLst>
          </p:cNvPr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r>
              <a:rPr lang="pt-BR"/>
              <a:t>ECD - ESCRITURAÇÃO CONTÁBIL DIGITAL</a:t>
            </a:r>
          </a:p>
        </p:txBody>
      </p:sp>
    </p:spTree>
    <p:extLst>
      <p:ext uri="{BB962C8B-B14F-4D97-AF65-F5344CB8AC3E}">
        <p14:creationId xmlns:p14="http://schemas.microsoft.com/office/powerpoint/2010/main" val="22272953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CustomShape 1"/>
          <p:cNvSpPr/>
          <p:nvPr/>
        </p:nvSpPr>
        <p:spPr>
          <a:xfrm>
            <a:off x="4025859" y="9724080"/>
            <a:ext cx="3073854" cy="505806"/>
          </a:xfrm>
          <a:prstGeom prst="rect">
            <a:avLst/>
          </a:prstGeom>
        </p:spPr>
        <p:txBody>
          <a:bodyPr lIns="99151" tIns="49384" rIns="99151" bIns="49384" anchor="b"/>
          <a:lstStyle/>
          <a:p>
            <a:pPr>
              <a:lnSpc>
                <a:spcPct val="100000"/>
              </a:lnSpc>
            </a:pPr>
            <a:fld id="{709208B0-11AE-4EA5-807B-C21CA3224633}" type="slidenum">
              <a:rPr lang="pt-BR" sz="1300">
                <a:solidFill>
                  <a:srgbClr val="000000"/>
                </a:solidFill>
                <a:latin typeface="Times New Roman"/>
                <a:ea typeface="Lucida Sans Unicode"/>
              </a:rPr>
              <a:t>18</a:t>
            </a:fld>
            <a:endParaRPr/>
          </a:p>
        </p:txBody>
      </p:sp>
      <p:sp>
        <p:nvSpPr>
          <p:cNvPr id="600" name="PlaceHolder 2"/>
          <p:cNvSpPr>
            <a:spLocks noGrp="1"/>
          </p:cNvSpPr>
          <p:nvPr>
            <p:ph type="body"/>
          </p:nvPr>
        </p:nvSpPr>
        <p:spPr>
          <a:xfrm>
            <a:off x="947626" y="4863032"/>
            <a:ext cx="5207745" cy="4624398"/>
          </a:xfrm>
          <a:prstGeom prst="rect">
            <a:avLst/>
          </a:prstGeom>
        </p:spPr>
        <p:txBody>
          <a:bodyPr wrap="none" lIns="99151" tIns="49384" rIns="99151" bIns="49384" anchor="ctr"/>
          <a:lstStyle/>
          <a:p>
            <a:endParaRPr/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7201F75-EE81-435C-A28E-2AFB1C01B316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 algn="r"/>
            <a:r>
              <a:rPr lang="pt-BR"/>
              <a:t>&lt;data/hora&gt;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5B8DB15-8B3F-4141-A7F5-064F4643F0DB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pt-BR"/>
              <a:t>Por: Josenildo Soares da Silva</a:t>
            </a:r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E1E06578-708E-4847-A279-05ED72375D04}"/>
              </a:ext>
            </a:extLst>
          </p:cNvPr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r>
              <a:rPr lang="pt-BR"/>
              <a:t>ECD - ESCRITURAÇÃO CONTÁBIL DIGITAL</a:t>
            </a:r>
          </a:p>
        </p:txBody>
      </p:sp>
    </p:spTree>
    <p:extLst>
      <p:ext uri="{BB962C8B-B14F-4D97-AF65-F5344CB8AC3E}">
        <p14:creationId xmlns:p14="http://schemas.microsoft.com/office/powerpoint/2010/main" val="3012553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CustomShape 1"/>
          <p:cNvSpPr/>
          <p:nvPr/>
        </p:nvSpPr>
        <p:spPr>
          <a:xfrm>
            <a:off x="4025859" y="9724080"/>
            <a:ext cx="3073854" cy="505806"/>
          </a:xfrm>
          <a:prstGeom prst="rect">
            <a:avLst/>
          </a:prstGeom>
        </p:spPr>
        <p:txBody>
          <a:bodyPr lIns="99151" tIns="49384" rIns="99151" bIns="49384" anchor="b"/>
          <a:lstStyle/>
          <a:p>
            <a:pPr>
              <a:lnSpc>
                <a:spcPct val="100000"/>
              </a:lnSpc>
            </a:pPr>
            <a:fld id="{4BF78E33-6586-46F3-8761-C394B41F1F5E}" type="slidenum">
              <a:rPr lang="pt-BR" sz="1300">
                <a:solidFill>
                  <a:srgbClr val="000000"/>
                </a:solidFill>
                <a:latin typeface="Times New Roman"/>
                <a:ea typeface="Lucida Sans Unicode"/>
              </a:rPr>
              <a:t>19</a:t>
            </a:fld>
            <a:endParaRPr/>
          </a:p>
        </p:txBody>
      </p:sp>
      <p:sp>
        <p:nvSpPr>
          <p:cNvPr id="602" name="PlaceHolder 2"/>
          <p:cNvSpPr>
            <a:spLocks noGrp="1"/>
          </p:cNvSpPr>
          <p:nvPr>
            <p:ph type="body"/>
          </p:nvPr>
        </p:nvSpPr>
        <p:spPr>
          <a:xfrm>
            <a:off x="947626" y="4863032"/>
            <a:ext cx="5207745" cy="4624398"/>
          </a:xfrm>
          <a:prstGeom prst="rect">
            <a:avLst/>
          </a:prstGeom>
        </p:spPr>
        <p:txBody>
          <a:bodyPr wrap="none" lIns="99151" tIns="49384" rIns="99151" bIns="49384" anchor="ctr"/>
          <a:lstStyle/>
          <a:p>
            <a:endParaRPr/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9B27711-3379-4B89-9ECE-B6F6491BEAE3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 algn="r"/>
            <a:r>
              <a:rPr lang="pt-BR"/>
              <a:t>&lt;data/hora&gt;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7FB7034-3F92-4025-972C-9F21CD7272C1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pt-BR"/>
              <a:t>Por: Josenildo Soares da Silva</a:t>
            </a:r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3524EFEA-7965-4605-9DDF-74E0BF93681A}"/>
              </a:ext>
            </a:extLst>
          </p:cNvPr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r>
              <a:rPr lang="pt-BR"/>
              <a:t>ECD - ESCRITURAÇÃO CONTÁBIL DIGITAL</a:t>
            </a:r>
          </a:p>
        </p:txBody>
      </p:sp>
    </p:spTree>
    <p:extLst>
      <p:ext uri="{BB962C8B-B14F-4D97-AF65-F5344CB8AC3E}">
        <p14:creationId xmlns:p14="http://schemas.microsoft.com/office/powerpoint/2010/main" val="24509951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CustomShape 1"/>
          <p:cNvSpPr/>
          <p:nvPr/>
        </p:nvSpPr>
        <p:spPr>
          <a:xfrm>
            <a:off x="4025859" y="9724080"/>
            <a:ext cx="3073854" cy="505806"/>
          </a:xfrm>
          <a:prstGeom prst="rect">
            <a:avLst/>
          </a:prstGeom>
        </p:spPr>
        <p:txBody>
          <a:bodyPr lIns="99151" tIns="49384" rIns="99151" bIns="49384" anchor="b"/>
          <a:lstStyle/>
          <a:p>
            <a:pPr>
              <a:lnSpc>
                <a:spcPct val="100000"/>
              </a:lnSpc>
            </a:pPr>
            <a:fld id="{4BF78E33-6586-46F3-8761-C394B41F1F5E}" type="slidenum">
              <a:rPr lang="pt-BR" sz="1300">
                <a:solidFill>
                  <a:srgbClr val="000000"/>
                </a:solidFill>
                <a:latin typeface="Times New Roman"/>
                <a:ea typeface="Lucida Sans Unicode"/>
              </a:rPr>
              <a:t>20</a:t>
            </a:fld>
            <a:endParaRPr/>
          </a:p>
        </p:txBody>
      </p:sp>
      <p:sp>
        <p:nvSpPr>
          <p:cNvPr id="602" name="PlaceHolder 2"/>
          <p:cNvSpPr>
            <a:spLocks noGrp="1"/>
          </p:cNvSpPr>
          <p:nvPr>
            <p:ph type="body"/>
          </p:nvPr>
        </p:nvSpPr>
        <p:spPr>
          <a:xfrm>
            <a:off x="947626" y="4863032"/>
            <a:ext cx="5207745" cy="4624398"/>
          </a:xfrm>
          <a:prstGeom prst="rect">
            <a:avLst/>
          </a:prstGeom>
        </p:spPr>
        <p:txBody>
          <a:bodyPr wrap="none" lIns="99151" tIns="49384" rIns="99151" bIns="49384" anchor="ctr"/>
          <a:lstStyle/>
          <a:p>
            <a:endParaRPr/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4CAA32D-261F-4F5A-A082-CCEBDBB766D1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 algn="r"/>
            <a:r>
              <a:rPr lang="pt-BR"/>
              <a:t>&lt;data/hora&gt;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973CF3D-C3EA-4BA4-9A08-66F49B55BB76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pt-BR"/>
              <a:t>Por: Josenildo Soares da Silva</a:t>
            </a:r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C6BD8CD3-1429-49A2-AA78-BB1ED02940FF}"/>
              </a:ext>
            </a:extLst>
          </p:cNvPr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r>
              <a:rPr lang="pt-BR"/>
              <a:t>ECD - ESCRITURAÇÃO CONTÁBIL DIGITAL</a:t>
            </a:r>
          </a:p>
        </p:txBody>
      </p:sp>
    </p:spTree>
    <p:extLst>
      <p:ext uri="{BB962C8B-B14F-4D97-AF65-F5344CB8AC3E}">
        <p14:creationId xmlns:p14="http://schemas.microsoft.com/office/powerpoint/2010/main" val="5355667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CustomShape 1"/>
          <p:cNvSpPr/>
          <p:nvPr/>
        </p:nvSpPr>
        <p:spPr>
          <a:xfrm>
            <a:off x="4025859" y="9724080"/>
            <a:ext cx="3073854" cy="505806"/>
          </a:xfrm>
          <a:prstGeom prst="rect">
            <a:avLst/>
          </a:prstGeom>
        </p:spPr>
        <p:txBody>
          <a:bodyPr lIns="99151" tIns="49384" rIns="99151" bIns="49384" anchor="b"/>
          <a:lstStyle/>
          <a:p>
            <a:pPr>
              <a:lnSpc>
                <a:spcPct val="100000"/>
              </a:lnSpc>
            </a:pPr>
            <a:fld id="{94D422D8-B327-4AA7-A350-9AE0F38C0DD9}" type="slidenum">
              <a:rPr lang="pt-BR" sz="1300">
                <a:solidFill>
                  <a:srgbClr val="000000"/>
                </a:solidFill>
                <a:latin typeface="Times New Roman"/>
                <a:ea typeface="Lucida Sans Unicode"/>
              </a:rPr>
              <a:t>21</a:t>
            </a:fld>
            <a:endParaRPr/>
          </a:p>
        </p:txBody>
      </p:sp>
      <p:sp>
        <p:nvSpPr>
          <p:cNvPr id="620" name="PlaceHolder 2"/>
          <p:cNvSpPr>
            <a:spLocks noGrp="1"/>
          </p:cNvSpPr>
          <p:nvPr>
            <p:ph type="body"/>
          </p:nvPr>
        </p:nvSpPr>
        <p:spPr>
          <a:xfrm>
            <a:off x="947626" y="4863032"/>
            <a:ext cx="5207745" cy="4624398"/>
          </a:xfrm>
          <a:prstGeom prst="rect">
            <a:avLst/>
          </a:prstGeom>
        </p:spPr>
        <p:txBody>
          <a:bodyPr wrap="none" lIns="99151" tIns="49384" rIns="99151" bIns="49384" anchor="ctr"/>
          <a:lstStyle/>
          <a:p>
            <a:endParaRPr/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58A0FDD-5B54-43EF-8595-D584F33C7F62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 algn="r"/>
            <a:r>
              <a:rPr lang="pt-BR"/>
              <a:t>&lt;data/hora&gt;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163DF1D4-4EE5-4D7B-8078-DA178BF0CC12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pt-BR"/>
              <a:t>Por: Josenildo Soares da Silva</a:t>
            </a:r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8D23D368-1C54-426B-99C9-273015BCF28E}"/>
              </a:ext>
            </a:extLst>
          </p:cNvPr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r>
              <a:rPr lang="pt-BR"/>
              <a:t>ECD - ESCRITURAÇÃO CONTÁBIL DIGITAL</a:t>
            </a:r>
          </a:p>
        </p:txBody>
      </p:sp>
    </p:spTree>
    <p:extLst>
      <p:ext uri="{BB962C8B-B14F-4D97-AF65-F5344CB8AC3E}">
        <p14:creationId xmlns:p14="http://schemas.microsoft.com/office/powerpoint/2010/main" val="1944052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CustomShape 1"/>
          <p:cNvSpPr/>
          <p:nvPr/>
        </p:nvSpPr>
        <p:spPr>
          <a:xfrm>
            <a:off x="4025859" y="9724080"/>
            <a:ext cx="3073854" cy="505806"/>
          </a:xfrm>
          <a:prstGeom prst="rect">
            <a:avLst/>
          </a:prstGeom>
        </p:spPr>
        <p:txBody>
          <a:bodyPr lIns="99151" tIns="49384" rIns="99151" bIns="49384" anchor="b"/>
          <a:lstStyle/>
          <a:p>
            <a:pPr>
              <a:lnSpc>
                <a:spcPct val="100000"/>
              </a:lnSpc>
            </a:pPr>
            <a:fld id="{474A13C4-B919-42E5-8B24-4A47926EAB9A}" type="slidenum">
              <a:rPr lang="pt-BR" sz="1300">
                <a:solidFill>
                  <a:srgbClr val="898989"/>
                </a:solidFill>
                <a:latin typeface="Calibri"/>
                <a:ea typeface="Lucida Sans Unicode"/>
              </a:rPr>
              <a:t>3</a:t>
            </a:fld>
            <a:endParaRPr/>
          </a:p>
        </p:txBody>
      </p:sp>
      <p:sp>
        <p:nvSpPr>
          <p:cNvPr id="586" name="CustomShape 2"/>
          <p:cNvSpPr/>
          <p:nvPr/>
        </p:nvSpPr>
        <p:spPr>
          <a:xfrm>
            <a:off x="695120" y="4782563"/>
            <a:ext cx="5558406" cy="4528073"/>
          </a:xfrm>
          <a:prstGeom prst="rect">
            <a:avLst/>
          </a:prstGeom>
        </p:spPr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65A9D9E-A6E1-44B5-BDBB-BFC6A828B99B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 algn="r"/>
            <a:r>
              <a:rPr lang="pt-BR"/>
              <a:t>&lt;data/hora&gt;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776961A-0BB8-4D4F-86D9-D7ED86F8B056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pt-BR"/>
              <a:t>Por: Josenildo Soares da Silva</a:t>
            </a:r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EA6A5437-EEB7-4AAB-9BD0-FC4B89FBC84D}"/>
              </a:ext>
            </a:extLst>
          </p:cNvPr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r>
              <a:rPr lang="pt-BR"/>
              <a:t>ECD - ESCRITURAÇÃO CONTÁBIL DIGITAL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CustomShape 1"/>
          <p:cNvSpPr/>
          <p:nvPr/>
        </p:nvSpPr>
        <p:spPr>
          <a:xfrm>
            <a:off x="4025859" y="9724080"/>
            <a:ext cx="3073854" cy="505806"/>
          </a:xfrm>
          <a:prstGeom prst="rect">
            <a:avLst/>
          </a:prstGeom>
        </p:spPr>
        <p:txBody>
          <a:bodyPr lIns="99151" tIns="49384" rIns="99151" bIns="49384" anchor="b"/>
          <a:lstStyle/>
          <a:p>
            <a:pPr>
              <a:lnSpc>
                <a:spcPct val="100000"/>
              </a:lnSpc>
            </a:pPr>
            <a:fld id="{94D422D8-B327-4AA7-A350-9AE0F38C0DD9}" type="slidenum">
              <a:rPr lang="pt-BR" sz="1300">
                <a:solidFill>
                  <a:srgbClr val="000000"/>
                </a:solidFill>
                <a:latin typeface="Times New Roman"/>
                <a:ea typeface="Lucida Sans Unicode"/>
              </a:rPr>
              <a:t>22</a:t>
            </a:fld>
            <a:endParaRPr/>
          </a:p>
        </p:txBody>
      </p:sp>
      <p:sp>
        <p:nvSpPr>
          <p:cNvPr id="620" name="PlaceHolder 2"/>
          <p:cNvSpPr>
            <a:spLocks noGrp="1"/>
          </p:cNvSpPr>
          <p:nvPr>
            <p:ph type="body"/>
          </p:nvPr>
        </p:nvSpPr>
        <p:spPr>
          <a:xfrm>
            <a:off x="947626" y="4863032"/>
            <a:ext cx="5207745" cy="4624398"/>
          </a:xfrm>
          <a:prstGeom prst="rect">
            <a:avLst/>
          </a:prstGeom>
        </p:spPr>
        <p:txBody>
          <a:bodyPr wrap="none" lIns="99151" tIns="49384" rIns="99151" bIns="49384" anchor="ctr"/>
          <a:lstStyle/>
          <a:p>
            <a:endParaRPr/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11F3B75-01A3-4707-BD41-2240A21C7BC1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 algn="r"/>
            <a:r>
              <a:rPr lang="pt-BR"/>
              <a:t>&lt;data/hora&gt;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E7E5919-C6B8-4DAA-8697-2872358120DF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pt-BR"/>
              <a:t>Por: Josenildo Soares da Silva</a:t>
            </a:r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67D6F0E9-71B9-41F7-9333-D368B80207FF}"/>
              </a:ext>
            </a:extLst>
          </p:cNvPr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r>
              <a:rPr lang="pt-BR"/>
              <a:t>ECD - ESCRITURAÇÃO CONTÁBIL DIGITAL</a:t>
            </a:r>
          </a:p>
        </p:txBody>
      </p:sp>
    </p:spTree>
    <p:extLst>
      <p:ext uri="{BB962C8B-B14F-4D97-AF65-F5344CB8AC3E}">
        <p14:creationId xmlns:p14="http://schemas.microsoft.com/office/powerpoint/2010/main" val="11522204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CustomShape 1"/>
          <p:cNvSpPr/>
          <p:nvPr/>
        </p:nvSpPr>
        <p:spPr>
          <a:xfrm>
            <a:off x="4025859" y="9724080"/>
            <a:ext cx="3073854" cy="505806"/>
          </a:xfrm>
          <a:prstGeom prst="rect">
            <a:avLst/>
          </a:prstGeom>
        </p:spPr>
        <p:txBody>
          <a:bodyPr lIns="99151" tIns="49384" rIns="99151" bIns="49384" anchor="b"/>
          <a:lstStyle/>
          <a:p>
            <a:pPr>
              <a:lnSpc>
                <a:spcPct val="100000"/>
              </a:lnSpc>
            </a:pPr>
            <a:fld id="{6BE652E7-3862-4B73-9680-0FD76E373C64}" type="slidenum">
              <a:rPr lang="pt-BR" sz="1300">
                <a:solidFill>
                  <a:srgbClr val="898989"/>
                </a:solidFill>
                <a:latin typeface="Calibri"/>
                <a:ea typeface="Lucida Sans Unicode"/>
              </a:rPr>
              <a:t>23</a:t>
            </a:fld>
            <a:endParaRPr/>
          </a:p>
        </p:txBody>
      </p:sp>
      <p:sp>
        <p:nvSpPr>
          <p:cNvPr id="644" name="CustomShape 2"/>
          <p:cNvSpPr/>
          <p:nvPr/>
        </p:nvSpPr>
        <p:spPr>
          <a:xfrm>
            <a:off x="695120" y="4782563"/>
            <a:ext cx="5558406" cy="4528073"/>
          </a:xfrm>
          <a:prstGeom prst="rect">
            <a:avLst/>
          </a:prstGeom>
        </p:spPr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025F039-79D6-48ED-A966-10B500E5485F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 algn="r"/>
            <a:r>
              <a:rPr lang="pt-BR"/>
              <a:t>&lt;data/hora&gt;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4496D97-6454-4F1F-9222-D6FC8BED3291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pt-BR"/>
              <a:t>Por: Josenildo Soares da Silva</a:t>
            </a:r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34D1AFA2-CB3A-41C2-BBF2-56A1FAD8E4D0}"/>
              </a:ext>
            </a:extLst>
          </p:cNvPr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r>
              <a:rPr lang="pt-BR"/>
              <a:t>ECD - ESCRITURAÇÃO CONTÁBIL DIGITAL</a:t>
            </a:r>
          </a:p>
        </p:txBody>
      </p:sp>
    </p:spTree>
    <p:extLst>
      <p:ext uri="{BB962C8B-B14F-4D97-AF65-F5344CB8AC3E}">
        <p14:creationId xmlns:p14="http://schemas.microsoft.com/office/powerpoint/2010/main" val="341466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CustomShape 1"/>
          <p:cNvSpPr/>
          <p:nvPr/>
        </p:nvSpPr>
        <p:spPr>
          <a:xfrm>
            <a:off x="4025859" y="9724080"/>
            <a:ext cx="3073854" cy="505806"/>
          </a:xfrm>
          <a:prstGeom prst="rect">
            <a:avLst/>
          </a:prstGeom>
        </p:spPr>
        <p:txBody>
          <a:bodyPr lIns="99151" tIns="49384" rIns="99151" bIns="49384" anchor="b"/>
          <a:lstStyle/>
          <a:p>
            <a:pPr>
              <a:lnSpc>
                <a:spcPct val="100000"/>
              </a:lnSpc>
            </a:pPr>
            <a:fld id="{75CF2E17-219C-4D01-A9DF-0B91CE40CC83}" type="slidenum">
              <a:rPr lang="pt-BR" sz="1300">
                <a:solidFill>
                  <a:srgbClr val="000000"/>
                </a:solidFill>
                <a:latin typeface="Times New Roman"/>
                <a:ea typeface="Lucida Sans Unicode"/>
              </a:rPr>
              <a:t>24</a:t>
            </a:fld>
            <a:endParaRPr/>
          </a:p>
        </p:txBody>
      </p:sp>
      <p:sp>
        <p:nvSpPr>
          <p:cNvPr id="590" name="PlaceHolder 2"/>
          <p:cNvSpPr>
            <a:spLocks noGrp="1"/>
          </p:cNvSpPr>
          <p:nvPr>
            <p:ph type="body"/>
          </p:nvPr>
        </p:nvSpPr>
        <p:spPr>
          <a:xfrm>
            <a:off x="947626" y="4863032"/>
            <a:ext cx="5207745" cy="4624398"/>
          </a:xfrm>
          <a:prstGeom prst="rect">
            <a:avLst/>
          </a:prstGeom>
        </p:spPr>
        <p:txBody>
          <a:bodyPr wrap="none" lIns="99151" tIns="49384" rIns="99151" bIns="49384" anchor="ctr"/>
          <a:lstStyle/>
          <a:p>
            <a:endParaRPr/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F391855-1D42-4AB4-97F8-2B0548FA5939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 algn="r"/>
            <a:r>
              <a:rPr lang="pt-BR"/>
              <a:t>&lt;data/hora&gt;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121C313-4FB0-41AF-AF63-50B6DF3A691A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pt-BR"/>
              <a:t>Por: Josenildo Soares da Silva</a:t>
            </a:r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8E7D2906-A031-49EC-8E02-C1B76DFF0C96}"/>
              </a:ext>
            </a:extLst>
          </p:cNvPr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r>
              <a:rPr lang="pt-BR"/>
              <a:t>ECD - ESCRITURAÇÃO CONTÁBIL DIGITAL</a:t>
            </a:r>
          </a:p>
        </p:txBody>
      </p:sp>
    </p:spTree>
    <p:extLst>
      <p:ext uri="{BB962C8B-B14F-4D97-AF65-F5344CB8AC3E}">
        <p14:creationId xmlns:p14="http://schemas.microsoft.com/office/powerpoint/2010/main" val="36534836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CustomShape 1"/>
          <p:cNvSpPr/>
          <p:nvPr/>
        </p:nvSpPr>
        <p:spPr>
          <a:xfrm>
            <a:off x="4025859" y="9724080"/>
            <a:ext cx="3073854" cy="505806"/>
          </a:xfrm>
          <a:prstGeom prst="rect">
            <a:avLst/>
          </a:prstGeom>
        </p:spPr>
        <p:txBody>
          <a:bodyPr lIns="99151" tIns="49384" rIns="99151" bIns="49384" anchor="b"/>
          <a:lstStyle/>
          <a:p>
            <a:pPr>
              <a:lnSpc>
                <a:spcPct val="100000"/>
              </a:lnSpc>
            </a:pPr>
            <a:fld id="{6BE652E7-3862-4B73-9680-0FD76E373C64}" type="slidenum">
              <a:rPr lang="pt-BR" sz="1300">
                <a:solidFill>
                  <a:srgbClr val="898989"/>
                </a:solidFill>
                <a:latin typeface="Calibri"/>
                <a:ea typeface="Lucida Sans Unicode"/>
              </a:rPr>
              <a:t>25</a:t>
            </a:fld>
            <a:endParaRPr/>
          </a:p>
        </p:txBody>
      </p:sp>
      <p:sp>
        <p:nvSpPr>
          <p:cNvPr id="644" name="CustomShape 2"/>
          <p:cNvSpPr/>
          <p:nvPr/>
        </p:nvSpPr>
        <p:spPr>
          <a:xfrm>
            <a:off x="695120" y="4782563"/>
            <a:ext cx="5558406" cy="4528073"/>
          </a:xfrm>
          <a:prstGeom prst="rect">
            <a:avLst/>
          </a:prstGeom>
        </p:spPr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025F039-79D6-48ED-A966-10B500E5485F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 algn="r"/>
            <a:r>
              <a:rPr lang="pt-BR"/>
              <a:t>&lt;data/hora&gt;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4496D97-6454-4F1F-9222-D6FC8BED3291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pt-BR"/>
              <a:t>Por: Josenildo Soares da Silva</a:t>
            </a:r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34D1AFA2-CB3A-41C2-BBF2-56A1FAD8E4D0}"/>
              </a:ext>
            </a:extLst>
          </p:cNvPr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r>
              <a:rPr lang="pt-BR"/>
              <a:t>ECD - ESCRITURAÇÃO CONTÁBIL DIGITAL</a:t>
            </a:r>
          </a:p>
        </p:txBody>
      </p:sp>
    </p:spTree>
    <p:extLst>
      <p:ext uri="{BB962C8B-B14F-4D97-AF65-F5344CB8AC3E}">
        <p14:creationId xmlns:p14="http://schemas.microsoft.com/office/powerpoint/2010/main" val="341466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CustomShape 1"/>
          <p:cNvSpPr/>
          <p:nvPr/>
        </p:nvSpPr>
        <p:spPr>
          <a:xfrm>
            <a:off x="4025859" y="9724080"/>
            <a:ext cx="3073854" cy="505806"/>
          </a:xfrm>
          <a:prstGeom prst="rect">
            <a:avLst/>
          </a:prstGeom>
        </p:spPr>
        <p:txBody>
          <a:bodyPr lIns="99151" tIns="49384" rIns="99151" bIns="49384" anchor="b"/>
          <a:lstStyle/>
          <a:p>
            <a:pPr>
              <a:lnSpc>
                <a:spcPct val="100000"/>
              </a:lnSpc>
            </a:pPr>
            <a:fld id="{282B3835-F8ED-4386-AE08-0266F32BE337}" type="slidenum">
              <a:rPr lang="pt-BR" sz="1300">
                <a:solidFill>
                  <a:srgbClr val="898989"/>
                </a:solidFill>
                <a:latin typeface="Calibri"/>
                <a:ea typeface="Lucida Sans Unicode"/>
              </a:rPr>
              <a:t>26</a:t>
            </a:fld>
            <a:endParaRPr/>
          </a:p>
        </p:txBody>
      </p:sp>
      <p:sp>
        <p:nvSpPr>
          <p:cNvPr id="646" name="CustomShape 2"/>
          <p:cNvSpPr/>
          <p:nvPr/>
        </p:nvSpPr>
        <p:spPr>
          <a:xfrm>
            <a:off x="695120" y="4782563"/>
            <a:ext cx="5558406" cy="4528073"/>
          </a:xfrm>
          <a:prstGeom prst="rect">
            <a:avLst/>
          </a:prstGeom>
        </p:spPr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14316C4-EBEA-4C75-80CB-9047276ED2BE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 algn="r"/>
            <a:r>
              <a:rPr lang="pt-BR"/>
              <a:t>&lt;data/hora&gt;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9F380DF-0EE7-41D5-8B9B-D2C0FFFBA1DB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pt-BR"/>
              <a:t>Por: Josenildo Soares da Silva</a:t>
            </a:r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FAB4C384-6E01-4B40-8DB3-AD66DA9CF43B}"/>
              </a:ext>
            </a:extLst>
          </p:cNvPr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r>
              <a:rPr lang="pt-BR"/>
              <a:t>ECD - ESCRITURAÇÃO CONTÁBIL DIGITAL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CustomShape 1"/>
          <p:cNvSpPr/>
          <p:nvPr/>
        </p:nvSpPr>
        <p:spPr>
          <a:xfrm>
            <a:off x="4025859" y="9724080"/>
            <a:ext cx="3073854" cy="505806"/>
          </a:xfrm>
          <a:prstGeom prst="rect">
            <a:avLst/>
          </a:prstGeom>
        </p:spPr>
        <p:txBody>
          <a:bodyPr lIns="99151" tIns="49384" rIns="99151" bIns="49384" anchor="b"/>
          <a:lstStyle/>
          <a:p>
            <a:pPr>
              <a:lnSpc>
                <a:spcPct val="100000"/>
              </a:lnSpc>
            </a:pPr>
            <a:fld id="{6BE652E7-3862-4B73-9680-0FD76E373C64}" type="slidenum">
              <a:rPr lang="pt-BR" sz="1300">
                <a:solidFill>
                  <a:srgbClr val="898989"/>
                </a:solidFill>
                <a:latin typeface="Calibri"/>
                <a:ea typeface="Lucida Sans Unicode"/>
              </a:rPr>
              <a:t>28</a:t>
            </a:fld>
            <a:endParaRPr/>
          </a:p>
        </p:txBody>
      </p:sp>
      <p:sp>
        <p:nvSpPr>
          <p:cNvPr id="644" name="CustomShape 2"/>
          <p:cNvSpPr/>
          <p:nvPr/>
        </p:nvSpPr>
        <p:spPr>
          <a:xfrm>
            <a:off x="695120" y="4782563"/>
            <a:ext cx="5558406" cy="4528073"/>
          </a:xfrm>
          <a:prstGeom prst="rect">
            <a:avLst/>
          </a:prstGeom>
        </p:spPr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A7BFEFB-20CD-41E7-A410-08784FB76D31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 algn="r"/>
            <a:r>
              <a:rPr lang="pt-BR"/>
              <a:t>&lt;data/hora&gt;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D395E69-DFF4-4385-958A-F58435634BAE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pt-BR"/>
              <a:t>Por: Josenildo Soares da Silva</a:t>
            </a:r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056167B1-8D71-488D-A67C-49F481BA48C8}"/>
              </a:ext>
            </a:extLst>
          </p:cNvPr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r>
              <a:rPr lang="pt-BR"/>
              <a:t>ECD - ESCRITURAÇÃO CONTÁBIL DIGITAL</a:t>
            </a:r>
          </a:p>
        </p:txBody>
      </p:sp>
    </p:spTree>
    <p:extLst>
      <p:ext uri="{BB962C8B-B14F-4D97-AF65-F5344CB8AC3E}">
        <p14:creationId xmlns:p14="http://schemas.microsoft.com/office/powerpoint/2010/main" val="341466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CustomShape 1"/>
          <p:cNvSpPr/>
          <p:nvPr/>
        </p:nvSpPr>
        <p:spPr>
          <a:xfrm>
            <a:off x="4025859" y="9724080"/>
            <a:ext cx="3073854" cy="505806"/>
          </a:xfrm>
          <a:prstGeom prst="rect">
            <a:avLst/>
          </a:prstGeom>
        </p:spPr>
        <p:txBody>
          <a:bodyPr lIns="99151" tIns="49384" rIns="99151" bIns="49384" anchor="b"/>
          <a:lstStyle/>
          <a:p>
            <a:pPr>
              <a:lnSpc>
                <a:spcPct val="100000"/>
              </a:lnSpc>
            </a:pPr>
            <a:fld id="{2D5ADE97-3FB9-458A-8821-799BF66C6FFA}" type="slidenum">
              <a:rPr lang="pt-BR" sz="1300">
                <a:solidFill>
                  <a:srgbClr val="898989"/>
                </a:solidFill>
                <a:latin typeface="Calibri"/>
                <a:ea typeface="Lucida Sans Unicode"/>
              </a:rPr>
              <a:t>31</a:t>
            </a:fld>
            <a:endParaRPr/>
          </a:p>
        </p:txBody>
      </p:sp>
      <p:sp>
        <p:nvSpPr>
          <p:cNvPr id="660" name="CustomShape 2"/>
          <p:cNvSpPr/>
          <p:nvPr/>
        </p:nvSpPr>
        <p:spPr>
          <a:xfrm>
            <a:off x="695120" y="4782563"/>
            <a:ext cx="5558406" cy="4528073"/>
          </a:xfrm>
          <a:prstGeom prst="rect">
            <a:avLst/>
          </a:prstGeom>
        </p:spPr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8152AED-821D-4797-8479-5A318F3589A3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 algn="r"/>
            <a:r>
              <a:rPr lang="pt-BR"/>
              <a:t>&lt;data/hora&gt;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B4240BD-21BA-499C-8B9A-087A013BF272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pt-BR"/>
              <a:t>Por: Josenildo Soares da Silva</a:t>
            </a:r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A136C149-EFA8-48C3-A13D-03251989DDB9}"/>
              </a:ext>
            </a:extLst>
          </p:cNvPr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r>
              <a:rPr lang="pt-BR"/>
              <a:t>ECD - ESCRITURAÇÃO CONTÁBIL DIGITAL</a:t>
            </a:r>
          </a:p>
        </p:txBody>
      </p:sp>
    </p:spTree>
    <p:extLst>
      <p:ext uri="{BB962C8B-B14F-4D97-AF65-F5344CB8AC3E}">
        <p14:creationId xmlns:p14="http://schemas.microsoft.com/office/powerpoint/2010/main" val="42180567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CustomShape 1"/>
          <p:cNvSpPr/>
          <p:nvPr/>
        </p:nvSpPr>
        <p:spPr>
          <a:xfrm>
            <a:off x="4025859" y="9724080"/>
            <a:ext cx="3073854" cy="505806"/>
          </a:xfrm>
          <a:prstGeom prst="rect">
            <a:avLst/>
          </a:prstGeom>
        </p:spPr>
        <p:txBody>
          <a:bodyPr lIns="99151" tIns="49384" rIns="99151" bIns="49384" anchor="b"/>
          <a:lstStyle/>
          <a:p>
            <a:pPr>
              <a:lnSpc>
                <a:spcPct val="100000"/>
              </a:lnSpc>
            </a:pPr>
            <a:fld id="{2D5ADE97-3FB9-458A-8821-799BF66C6FFA}" type="slidenum">
              <a:rPr lang="pt-BR" sz="1300">
                <a:solidFill>
                  <a:srgbClr val="898989"/>
                </a:solidFill>
                <a:latin typeface="Calibri"/>
                <a:ea typeface="Lucida Sans Unicode"/>
              </a:rPr>
              <a:t>32</a:t>
            </a:fld>
            <a:endParaRPr/>
          </a:p>
        </p:txBody>
      </p:sp>
      <p:sp>
        <p:nvSpPr>
          <p:cNvPr id="660" name="CustomShape 2"/>
          <p:cNvSpPr/>
          <p:nvPr/>
        </p:nvSpPr>
        <p:spPr>
          <a:xfrm>
            <a:off x="695120" y="4782563"/>
            <a:ext cx="5558406" cy="4528073"/>
          </a:xfrm>
          <a:prstGeom prst="rect">
            <a:avLst/>
          </a:prstGeom>
        </p:spPr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8152AED-821D-4797-8479-5A318F3589A3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 algn="r"/>
            <a:r>
              <a:rPr lang="pt-BR"/>
              <a:t>&lt;data/hora&gt;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B4240BD-21BA-499C-8B9A-087A013BF272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pt-BR"/>
              <a:t>Por: Josenildo Soares da Silva</a:t>
            </a:r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A136C149-EFA8-48C3-A13D-03251989DDB9}"/>
              </a:ext>
            </a:extLst>
          </p:cNvPr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r>
              <a:rPr lang="pt-BR"/>
              <a:t>ECD - ESCRITURAÇÃO CONTÁBIL DIGITAL</a:t>
            </a:r>
          </a:p>
        </p:txBody>
      </p:sp>
    </p:spTree>
    <p:extLst>
      <p:ext uri="{BB962C8B-B14F-4D97-AF65-F5344CB8AC3E}">
        <p14:creationId xmlns:p14="http://schemas.microsoft.com/office/powerpoint/2010/main" val="12123526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CustomShape 1"/>
          <p:cNvSpPr/>
          <p:nvPr/>
        </p:nvSpPr>
        <p:spPr>
          <a:xfrm>
            <a:off x="4025859" y="9724080"/>
            <a:ext cx="3073854" cy="505806"/>
          </a:xfrm>
          <a:prstGeom prst="rect">
            <a:avLst/>
          </a:prstGeom>
        </p:spPr>
        <p:txBody>
          <a:bodyPr lIns="99151" tIns="49384" rIns="99151" bIns="49384" anchor="b"/>
          <a:lstStyle/>
          <a:p>
            <a:pPr>
              <a:lnSpc>
                <a:spcPct val="100000"/>
              </a:lnSpc>
            </a:pPr>
            <a:fld id="{2D5ADE97-3FB9-458A-8821-799BF66C6FFA}" type="slidenum">
              <a:rPr lang="pt-BR" sz="1300">
                <a:solidFill>
                  <a:srgbClr val="898989"/>
                </a:solidFill>
                <a:latin typeface="Calibri"/>
                <a:ea typeface="Lucida Sans Unicode"/>
              </a:rPr>
              <a:t>33</a:t>
            </a:fld>
            <a:endParaRPr/>
          </a:p>
        </p:txBody>
      </p:sp>
      <p:sp>
        <p:nvSpPr>
          <p:cNvPr id="660" name="CustomShape 2"/>
          <p:cNvSpPr/>
          <p:nvPr/>
        </p:nvSpPr>
        <p:spPr>
          <a:xfrm>
            <a:off x="695120" y="4782563"/>
            <a:ext cx="5558406" cy="4528073"/>
          </a:xfrm>
          <a:prstGeom prst="rect">
            <a:avLst/>
          </a:prstGeom>
        </p:spPr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8152AED-821D-4797-8479-5A318F3589A3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 algn="r"/>
            <a:r>
              <a:rPr lang="pt-BR"/>
              <a:t>&lt;data/hora&gt;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B4240BD-21BA-499C-8B9A-087A013BF272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pt-BR"/>
              <a:t>Por: Josenildo Soares da Silva</a:t>
            </a:r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A136C149-EFA8-48C3-A13D-03251989DDB9}"/>
              </a:ext>
            </a:extLst>
          </p:cNvPr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r>
              <a:rPr lang="pt-BR"/>
              <a:t>ECD - ESCRITURAÇÃO CONTÁBIL DIGITAL</a:t>
            </a:r>
          </a:p>
        </p:txBody>
      </p:sp>
    </p:spTree>
    <p:extLst>
      <p:ext uri="{BB962C8B-B14F-4D97-AF65-F5344CB8AC3E}">
        <p14:creationId xmlns:p14="http://schemas.microsoft.com/office/powerpoint/2010/main" val="8279416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CustomShape 1"/>
          <p:cNvSpPr/>
          <p:nvPr/>
        </p:nvSpPr>
        <p:spPr>
          <a:xfrm>
            <a:off x="4025859" y="9724080"/>
            <a:ext cx="3073854" cy="505806"/>
          </a:xfrm>
          <a:prstGeom prst="rect">
            <a:avLst/>
          </a:prstGeom>
        </p:spPr>
        <p:txBody>
          <a:bodyPr lIns="99151" tIns="49384" rIns="99151" bIns="49384" anchor="b"/>
          <a:lstStyle/>
          <a:p>
            <a:pPr>
              <a:lnSpc>
                <a:spcPct val="100000"/>
              </a:lnSpc>
            </a:pPr>
            <a:fld id="{2D5ADE97-3FB9-458A-8821-799BF66C6FFA}" type="slidenum">
              <a:rPr lang="pt-BR" sz="1300">
                <a:solidFill>
                  <a:srgbClr val="898989"/>
                </a:solidFill>
                <a:latin typeface="Calibri"/>
                <a:ea typeface="Lucida Sans Unicode"/>
              </a:rPr>
              <a:t>34</a:t>
            </a:fld>
            <a:endParaRPr/>
          </a:p>
        </p:txBody>
      </p:sp>
      <p:sp>
        <p:nvSpPr>
          <p:cNvPr id="660" name="CustomShape 2"/>
          <p:cNvSpPr/>
          <p:nvPr/>
        </p:nvSpPr>
        <p:spPr>
          <a:xfrm>
            <a:off x="695120" y="4782563"/>
            <a:ext cx="5558406" cy="4528073"/>
          </a:xfrm>
          <a:prstGeom prst="rect">
            <a:avLst/>
          </a:prstGeom>
        </p:spPr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8152AED-821D-4797-8479-5A318F3589A3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 algn="r"/>
            <a:r>
              <a:rPr lang="pt-BR"/>
              <a:t>&lt;data/hora&gt;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B4240BD-21BA-499C-8B9A-087A013BF272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pt-BR"/>
              <a:t>Por: Josenildo Soares da Silva</a:t>
            </a:r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A136C149-EFA8-48C3-A13D-03251989DDB9}"/>
              </a:ext>
            </a:extLst>
          </p:cNvPr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r>
              <a:rPr lang="pt-BR"/>
              <a:t>ECD - ESCRITURAÇÃO CONTÁBIL DIGITAL</a:t>
            </a:r>
          </a:p>
        </p:txBody>
      </p:sp>
    </p:spTree>
    <p:extLst>
      <p:ext uri="{BB962C8B-B14F-4D97-AF65-F5344CB8AC3E}">
        <p14:creationId xmlns:p14="http://schemas.microsoft.com/office/powerpoint/2010/main" val="4059021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CustomShape 1"/>
          <p:cNvSpPr/>
          <p:nvPr/>
        </p:nvSpPr>
        <p:spPr>
          <a:xfrm>
            <a:off x="4025859" y="9724080"/>
            <a:ext cx="3073854" cy="505806"/>
          </a:xfrm>
          <a:prstGeom prst="rect">
            <a:avLst/>
          </a:prstGeom>
        </p:spPr>
        <p:txBody>
          <a:bodyPr lIns="99151" tIns="49384" rIns="99151" bIns="49384" anchor="b"/>
          <a:lstStyle/>
          <a:p>
            <a:pPr>
              <a:lnSpc>
                <a:spcPct val="100000"/>
              </a:lnSpc>
            </a:pPr>
            <a:fld id="{75CF2E17-219C-4D01-A9DF-0B91CE40CC83}" type="slidenum">
              <a:rPr lang="pt-BR" sz="1300">
                <a:solidFill>
                  <a:srgbClr val="000000"/>
                </a:solidFill>
                <a:latin typeface="Times New Roman"/>
                <a:ea typeface="Lucida Sans Unicode"/>
              </a:rPr>
              <a:t>5</a:t>
            </a:fld>
            <a:endParaRPr/>
          </a:p>
        </p:txBody>
      </p:sp>
      <p:sp>
        <p:nvSpPr>
          <p:cNvPr id="590" name="PlaceHolder 2"/>
          <p:cNvSpPr>
            <a:spLocks noGrp="1"/>
          </p:cNvSpPr>
          <p:nvPr>
            <p:ph type="body"/>
          </p:nvPr>
        </p:nvSpPr>
        <p:spPr>
          <a:xfrm>
            <a:off x="947626" y="4863032"/>
            <a:ext cx="5207745" cy="4624398"/>
          </a:xfrm>
          <a:prstGeom prst="rect">
            <a:avLst/>
          </a:prstGeom>
        </p:spPr>
        <p:txBody>
          <a:bodyPr wrap="none" lIns="99151" tIns="49384" rIns="99151" bIns="49384" anchor="ctr"/>
          <a:lstStyle/>
          <a:p>
            <a:endParaRPr/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AD2E6A0-AE51-4BC0-A7C3-E55938706227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 algn="r"/>
            <a:r>
              <a:rPr lang="pt-BR"/>
              <a:t>&lt;data/hora&gt;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60300D4-A313-405A-B13B-A22BF787A9BF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pt-BR"/>
              <a:t>Por: Josenildo Soares da Silva</a:t>
            </a:r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2942F585-5326-4EA6-82EE-EDE0A53D824A}"/>
              </a:ext>
            </a:extLst>
          </p:cNvPr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r>
              <a:rPr lang="pt-BR"/>
              <a:t>ECD - ESCRITURAÇÃO CONTÁBIL DIGITAL</a:t>
            </a:r>
          </a:p>
        </p:txBody>
      </p:sp>
    </p:spTree>
    <p:extLst>
      <p:ext uri="{BB962C8B-B14F-4D97-AF65-F5344CB8AC3E}">
        <p14:creationId xmlns:p14="http://schemas.microsoft.com/office/powerpoint/2010/main" val="33502097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CustomShape 1"/>
          <p:cNvSpPr/>
          <p:nvPr/>
        </p:nvSpPr>
        <p:spPr>
          <a:xfrm>
            <a:off x="4025859" y="9724080"/>
            <a:ext cx="3073854" cy="505806"/>
          </a:xfrm>
          <a:prstGeom prst="rect">
            <a:avLst/>
          </a:prstGeom>
        </p:spPr>
        <p:txBody>
          <a:bodyPr lIns="99151" tIns="49384" rIns="99151" bIns="49384" anchor="b"/>
          <a:lstStyle/>
          <a:p>
            <a:pPr>
              <a:lnSpc>
                <a:spcPct val="100000"/>
              </a:lnSpc>
            </a:pPr>
            <a:fld id="{2D5ADE97-3FB9-458A-8821-799BF66C6FFA}" type="slidenum">
              <a:rPr lang="pt-BR" sz="1300">
                <a:solidFill>
                  <a:srgbClr val="898989"/>
                </a:solidFill>
                <a:latin typeface="Calibri"/>
                <a:ea typeface="Lucida Sans Unicode"/>
              </a:rPr>
              <a:t>35</a:t>
            </a:fld>
            <a:endParaRPr/>
          </a:p>
        </p:txBody>
      </p:sp>
      <p:sp>
        <p:nvSpPr>
          <p:cNvPr id="660" name="CustomShape 2"/>
          <p:cNvSpPr/>
          <p:nvPr/>
        </p:nvSpPr>
        <p:spPr>
          <a:xfrm>
            <a:off x="695120" y="4782563"/>
            <a:ext cx="5558406" cy="4528073"/>
          </a:xfrm>
          <a:prstGeom prst="rect">
            <a:avLst/>
          </a:prstGeom>
        </p:spPr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BF8AF5A-7437-4A9C-8AA8-D824CC8303ED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 algn="r"/>
            <a:r>
              <a:rPr lang="pt-BR"/>
              <a:t>&lt;data/hora&gt;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56C0A75-1D63-4513-A41F-A6546F41881D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pt-BR"/>
              <a:t>Por: Josenildo Soares da Silva</a:t>
            </a:r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A1A403F4-9C4B-4D1E-BF5C-666750F73AB4}"/>
              </a:ext>
            </a:extLst>
          </p:cNvPr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r>
              <a:rPr lang="pt-BR"/>
              <a:t>ECD - ESCRITURAÇÃO CONTÁBIL DIGITAL</a:t>
            </a:r>
          </a:p>
        </p:txBody>
      </p:sp>
    </p:spTree>
    <p:extLst>
      <p:ext uri="{BB962C8B-B14F-4D97-AF65-F5344CB8AC3E}">
        <p14:creationId xmlns:p14="http://schemas.microsoft.com/office/powerpoint/2010/main" val="247784600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CustomShape 1"/>
          <p:cNvSpPr/>
          <p:nvPr/>
        </p:nvSpPr>
        <p:spPr>
          <a:xfrm>
            <a:off x="4025859" y="9724080"/>
            <a:ext cx="3073854" cy="505806"/>
          </a:xfrm>
          <a:prstGeom prst="rect">
            <a:avLst/>
          </a:prstGeom>
        </p:spPr>
        <p:txBody>
          <a:bodyPr lIns="99151" tIns="49384" rIns="99151" bIns="49384" anchor="b"/>
          <a:lstStyle/>
          <a:p>
            <a:pPr>
              <a:lnSpc>
                <a:spcPct val="100000"/>
              </a:lnSpc>
            </a:pPr>
            <a:fld id="{2D5ADE97-3FB9-458A-8821-799BF66C6FFA}" type="slidenum">
              <a:rPr lang="pt-BR" sz="1300">
                <a:solidFill>
                  <a:srgbClr val="898989"/>
                </a:solidFill>
                <a:latin typeface="Calibri"/>
                <a:ea typeface="Lucida Sans Unicode"/>
              </a:rPr>
              <a:t>36</a:t>
            </a:fld>
            <a:endParaRPr/>
          </a:p>
        </p:txBody>
      </p:sp>
      <p:sp>
        <p:nvSpPr>
          <p:cNvPr id="660" name="CustomShape 2"/>
          <p:cNvSpPr/>
          <p:nvPr/>
        </p:nvSpPr>
        <p:spPr>
          <a:xfrm>
            <a:off x="695120" y="4782563"/>
            <a:ext cx="5558406" cy="4528073"/>
          </a:xfrm>
          <a:prstGeom prst="rect">
            <a:avLst/>
          </a:prstGeom>
        </p:spPr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D813AC7-2E02-4685-982E-73EF1D3EB9FA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 algn="r"/>
            <a:r>
              <a:rPr lang="pt-BR"/>
              <a:t>&lt;data/hora&gt;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F489662-DB88-4092-89A9-B992708A7BD5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pt-BR"/>
              <a:t>Por: Josenildo Soares da Silva</a:t>
            </a:r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B76D9E71-24DA-4797-A0F2-66EEB9F636CF}"/>
              </a:ext>
            </a:extLst>
          </p:cNvPr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r>
              <a:rPr lang="pt-BR"/>
              <a:t>ECD - ESCRITURAÇÃO CONTÁBIL DIGITAL</a:t>
            </a:r>
          </a:p>
        </p:txBody>
      </p:sp>
    </p:spTree>
    <p:extLst>
      <p:ext uri="{BB962C8B-B14F-4D97-AF65-F5344CB8AC3E}">
        <p14:creationId xmlns:p14="http://schemas.microsoft.com/office/powerpoint/2010/main" val="9587504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CustomShape 1"/>
          <p:cNvSpPr/>
          <p:nvPr/>
        </p:nvSpPr>
        <p:spPr>
          <a:xfrm>
            <a:off x="4025859" y="9724080"/>
            <a:ext cx="3073854" cy="505806"/>
          </a:xfrm>
          <a:prstGeom prst="rect">
            <a:avLst/>
          </a:prstGeom>
        </p:spPr>
        <p:txBody>
          <a:bodyPr lIns="99151" tIns="49384" rIns="99151" bIns="49384" anchor="b"/>
          <a:lstStyle/>
          <a:p>
            <a:pPr>
              <a:lnSpc>
                <a:spcPct val="100000"/>
              </a:lnSpc>
            </a:pPr>
            <a:fld id="{2D5ADE97-3FB9-458A-8821-799BF66C6FFA}" type="slidenum">
              <a:rPr lang="pt-BR" sz="1300">
                <a:solidFill>
                  <a:srgbClr val="898989"/>
                </a:solidFill>
                <a:latin typeface="Calibri"/>
                <a:ea typeface="Lucida Sans Unicode"/>
              </a:rPr>
              <a:t>37</a:t>
            </a:fld>
            <a:endParaRPr/>
          </a:p>
        </p:txBody>
      </p:sp>
      <p:sp>
        <p:nvSpPr>
          <p:cNvPr id="660" name="CustomShape 2"/>
          <p:cNvSpPr/>
          <p:nvPr/>
        </p:nvSpPr>
        <p:spPr>
          <a:xfrm>
            <a:off x="695120" y="4782563"/>
            <a:ext cx="5558406" cy="4528073"/>
          </a:xfrm>
          <a:prstGeom prst="rect">
            <a:avLst/>
          </a:prstGeom>
        </p:spPr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FAEED32-F021-45F6-B806-B863551DC28B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 algn="r"/>
            <a:r>
              <a:rPr lang="pt-BR"/>
              <a:t>&lt;data/hora&gt;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AFA5F61-C6BB-4B84-8751-2471385975D2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pt-BR"/>
              <a:t>Por: Josenildo Soares da Silva</a:t>
            </a:r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0A422B4C-2056-449C-A5CA-B3DFB7AD37F4}"/>
              </a:ext>
            </a:extLst>
          </p:cNvPr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r>
              <a:rPr lang="pt-BR"/>
              <a:t>ECD - ESCRITURAÇÃO CONTÁBIL DIGITAL</a:t>
            </a:r>
          </a:p>
        </p:txBody>
      </p:sp>
    </p:spTree>
    <p:extLst>
      <p:ext uri="{BB962C8B-B14F-4D97-AF65-F5344CB8AC3E}">
        <p14:creationId xmlns:p14="http://schemas.microsoft.com/office/powerpoint/2010/main" val="20733300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CustomShape 1"/>
          <p:cNvSpPr/>
          <p:nvPr/>
        </p:nvSpPr>
        <p:spPr>
          <a:xfrm>
            <a:off x="4025859" y="9724080"/>
            <a:ext cx="3073854" cy="505806"/>
          </a:xfrm>
          <a:prstGeom prst="rect">
            <a:avLst/>
          </a:prstGeom>
        </p:spPr>
        <p:txBody>
          <a:bodyPr lIns="99151" tIns="49384" rIns="99151" bIns="49384" anchor="b"/>
          <a:lstStyle/>
          <a:p>
            <a:pPr>
              <a:lnSpc>
                <a:spcPct val="100000"/>
              </a:lnSpc>
            </a:pPr>
            <a:fld id="{06603EBB-39CA-4AF8-B157-A0093BFEA00A}" type="slidenum">
              <a:rPr lang="pt-BR" sz="1300">
                <a:solidFill>
                  <a:srgbClr val="898989"/>
                </a:solidFill>
                <a:latin typeface="Calibri"/>
                <a:ea typeface="Lucida Sans Unicode"/>
              </a:rPr>
              <a:t>51</a:t>
            </a:fld>
            <a:endParaRPr/>
          </a:p>
        </p:txBody>
      </p:sp>
      <p:sp>
        <p:nvSpPr>
          <p:cNvPr id="689" name="CustomShape 2"/>
          <p:cNvSpPr/>
          <p:nvPr/>
        </p:nvSpPr>
        <p:spPr>
          <a:xfrm>
            <a:off x="695120" y="4782563"/>
            <a:ext cx="5558406" cy="4528073"/>
          </a:xfrm>
          <a:prstGeom prst="rect">
            <a:avLst/>
          </a:prstGeom>
        </p:spPr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C12288C-0C90-4ED4-ADD1-AA07CA282CED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 algn="r"/>
            <a:r>
              <a:rPr lang="pt-BR"/>
              <a:t>&lt;data/hora&gt;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ABC8A01-4158-42D2-9820-268B119D41A1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pt-BR"/>
              <a:t>Por: Josenildo Soares da Silva</a:t>
            </a:r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7DF8DE8B-3B86-4406-A278-962584F79AA9}"/>
              </a:ext>
            </a:extLst>
          </p:cNvPr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r>
              <a:rPr lang="pt-BR"/>
              <a:t>ECD - ESCRITURAÇÃO CONTÁBIL DIGITAL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CustomShape 1"/>
          <p:cNvSpPr/>
          <p:nvPr/>
        </p:nvSpPr>
        <p:spPr>
          <a:xfrm>
            <a:off x="4025859" y="9724080"/>
            <a:ext cx="3073854" cy="505806"/>
          </a:xfrm>
          <a:prstGeom prst="rect">
            <a:avLst/>
          </a:prstGeom>
        </p:spPr>
        <p:txBody>
          <a:bodyPr lIns="99151" tIns="49384" rIns="99151" bIns="49384" anchor="b"/>
          <a:lstStyle/>
          <a:p>
            <a:pPr>
              <a:lnSpc>
                <a:spcPct val="100000"/>
              </a:lnSpc>
            </a:pPr>
            <a:fld id="{983C4DAF-D4A4-4CE8-B37C-F4AC64158BE2}" type="slidenum">
              <a:rPr lang="pt-BR" sz="1300">
                <a:solidFill>
                  <a:srgbClr val="000000"/>
                </a:solidFill>
                <a:latin typeface="Times New Roman"/>
                <a:ea typeface="Lucida Sans Unicode"/>
              </a:rPr>
              <a:t>6</a:t>
            </a:fld>
            <a:endParaRPr/>
          </a:p>
        </p:txBody>
      </p:sp>
      <p:sp>
        <p:nvSpPr>
          <p:cNvPr id="606" name="PlaceHolder 2"/>
          <p:cNvSpPr>
            <a:spLocks noGrp="1"/>
          </p:cNvSpPr>
          <p:nvPr>
            <p:ph type="body"/>
          </p:nvPr>
        </p:nvSpPr>
        <p:spPr>
          <a:xfrm>
            <a:off x="947626" y="4863032"/>
            <a:ext cx="5207745" cy="4624398"/>
          </a:xfrm>
          <a:prstGeom prst="rect">
            <a:avLst/>
          </a:prstGeom>
        </p:spPr>
        <p:txBody>
          <a:bodyPr wrap="none" lIns="99151" tIns="49384" rIns="99151" bIns="49384" anchor="ctr"/>
          <a:lstStyle/>
          <a:p>
            <a:endParaRPr/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B38796C-1475-4109-9A6F-3ABEEFD1DB38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 algn="r"/>
            <a:r>
              <a:rPr lang="pt-BR"/>
              <a:t>&lt;data/hora&gt;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1871BD5-A0B3-4691-AD86-77C9145889D2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pt-BR"/>
              <a:t>Por: Josenildo Soares da Silva</a:t>
            </a:r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C80F3591-F143-41D1-BE53-458E354B9044}"/>
              </a:ext>
            </a:extLst>
          </p:cNvPr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r>
              <a:rPr lang="pt-BR"/>
              <a:t>ECD - ESCRITURAÇÃO CONTÁBIL DIGITAL</a:t>
            </a:r>
          </a:p>
        </p:txBody>
      </p:sp>
    </p:spTree>
    <p:extLst>
      <p:ext uri="{BB962C8B-B14F-4D97-AF65-F5344CB8AC3E}">
        <p14:creationId xmlns:p14="http://schemas.microsoft.com/office/powerpoint/2010/main" val="3101778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CustomShape 1"/>
          <p:cNvSpPr/>
          <p:nvPr/>
        </p:nvSpPr>
        <p:spPr>
          <a:xfrm>
            <a:off x="4025858" y="9724081"/>
            <a:ext cx="3074948" cy="506995"/>
          </a:xfrm>
          <a:prstGeom prst="rect">
            <a:avLst/>
          </a:prstGeom>
        </p:spPr>
        <p:txBody>
          <a:bodyPr lIns="99151" tIns="49384" rIns="99151" bIns="49384" anchor="b"/>
          <a:lstStyle/>
          <a:p>
            <a:pPr>
              <a:lnSpc>
                <a:spcPct val="100000"/>
              </a:lnSpc>
            </a:pPr>
            <a:fld id="{2173D890-A703-4787-9D85-6CEE795A8F72}" type="slidenum">
              <a:rPr lang="pt-BR" sz="1300">
                <a:solidFill>
                  <a:srgbClr val="000000"/>
                </a:solidFill>
                <a:latin typeface="Times New Roman"/>
              </a:rPr>
              <a:t>7</a:t>
            </a:fld>
            <a:endParaRPr/>
          </a:p>
        </p:txBody>
      </p:sp>
      <p:sp>
        <p:nvSpPr>
          <p:cNvPr id="616" name="PlaceHolder 2"/>
          <p:cNvSpPr>
            <a:spLocks noGrp="1"/>
          </p:cNvSpPr>
          <p:nvPr>
            <p:ph type="body"/>
          </p:nvPr>
        </p:nvSpPr>
        <p:spPr>
          <a:xfrm>
            <a:off x="947627" y="4863031"/>
            <a:ext cx="5208839" cy="4625588"/>
          </a:xfrm>
          <a:prstGeom prst="rect">
            <a:avLst/>
          </a:prstGeom>
        </p:spPr>
        <p:txBody>
          <a:bodyPr wrap="none" lIns="99151" tIns="49384" rIns="99151" bIns="49384" anchor="ctr"/>
          <a:lstStyle/>
          <a:p>
            <a:endParaRPr/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8148A8D-7DE7-49C7-9FDA-1D90365874CF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 algn="r"/>
            <a:r>
              <a:rPr lang="pt-BR"/>
              <a:t>&lt;data/hora&gt;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2BF10A7-EFD1-4C41-94D8-B85DE65E7DBD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pt-BR"/>
              <a:t>Por: Josenildo Soares da Silva</a:t>
            </a:r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6162BF8C-6B7C-4DC7-962E-2E596C67C9D9}"/>
              </a:ext>
            </a:extLst>
          </p:cNvPr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r>
              <a:rPr lang="pt-BR"/>
              <a:t>ECD - ESCRITURAÇÃO CONTÁBIL DIGITAL</a:t>
            </a:r>
          </a:p>
        </p:txBody>
      </p:sp>
    </p:spTree>
    <p:extLst>
      <p:ext uri="{BB962C8B-B14F-4D97-AF65-F5344CB8AC3E}">
        <p14:creationId xmlns:p14="http://schemas.microsoft.com/office/powerpoint/2010/main" val="2105411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CustomShape 1"/>
          <p:cNvSpPr/>
          <p:nvPr/>
        </p:nvSpPr>
        <p:spPr>
          <a:xfrm>
            <a:off x="4025859" y="9724080"/>
            <a:ext cx="3073854" cy="505806"/>
          </a:xfrm>
          <a:prstGeom prst="rect">
            <a:avLst/>
          </a:prstGeom>
        </p:spPr>
        <p:txBody>
          <a:bodyPr lIns="99151" tIns="49384" rIns="99151" bIns="49384" anchor="b"/>
          <a:lstStyle/>
          <a:p>
            <a:pPr>
              <a:lnSpc>
                <a:spcPct val="100000"/>
              </a:lnSpc>
            </a:pPr>
            <a:fld id="{FEF3D59D-572E-4A9F-AABE-FE9ABA7739B4}" type="slidenum">
              <a:rPr lang="pt-BR" sz="1300">
                <a:solidFill>
                  <a:srgbClr val="000000"/>
                </a:solidFill>
                <a:latin typeface="Times New Roman"/>
                <a:ea typeface="Lucida Sans Unicode"/>
              </a:rPr>
              <a:t>8</a:t>
            </a:fld>
            <a:endParaRPr/>
          </a:p>
        </p:txBody>
      </p:sp>
      <p:sp>
        <p:nvSpPr>
          <p:cNvPr id="618" name="PlaceHolder 2"/>
          <p:cNvSpPr>
            <a:spLocks noGrp="1"/>
          </p:cNvSpPr>
          <p:nvPr>
            <p:ph type="body"/>
          </p:nvPr>
        </p:nvSpPr>
        <p:spPr>
          <a:xfrm>
            <a:off x="947626" y="4863032"/>
            <a:ext cx="5207745" cy="4624398"/>
          </a:xfrm>
          <a:prstGeom prst="rect">
            <a:avLst/>
          </a:prstGeom>
        </p:spPr>
        <p:txBody>
          <a:bodyPr wrap="none" lIns="99151" tIns="49384" rIns="99151" bIns="49384" anchor="ctr"/>
          <a:lstStyle/>
          <a:p>
            <a:endParaRPr/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8E1259B-7297-4529-BC7C-3F3BEACAB419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 algn="r"/>
            <a:r>
              <a:rPr lang="pt-BR"/>
              <a:t>&lt;data/hora&gt;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E0175EB-81EC-4DDD-829D-2E271F7557D9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pt-BR"/>
              <a:t>Por: Josenildo Soares da Silva</a:t>
            </a:r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7C2D4F67-8F45-4146-B162-D519D802B70E}"/>
              </a:ext>
            </a:extLst>
          </p:cNvPr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r>
              <a:rPr lang="pt-BR"/>
              <a:t>ECD - ESCRITURAÇÃO CONTÁBIL DIGITAL</a:t>
            </a:r>
          </a:p>
        </p:txBody>
      </p:sp>
    </p:spTree>
    <p:extLst>
      <p:ext uri="{BB962C8B-B14F-4D97-AF65-F5344CB8AC3E}">
        <p14:creationId xmlns:p14="http://schemas.microsoft.com/office/powerpoint/2010/main" val="2801207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CustomShape 1"/>
          <p:cNvSpPr/>
          <p:nvPr/>
        </p:nvSpPr>
        <p:spPr>
          <a:xfrm>
            <a:off x="4025859" y="9724080"/>
            <a:ext cx="3073854" cy="505806"/>
          </a:xfrm>
          <a:prstGeom prst="rect">
            <a:avLst/>
          </a:prstGeom>
        </p:spPr>
        <p:txBody>
          <a:bodyPr lIns="99151" tIns="49384" rIns="99151" bIns="49384" anchor="b"/>
          <a:lstStyle/>
          <a:p>
            <a:pPr>
              <a:lnSpc>
                <a:spcPct val="100000"/>
              </a:lnSpc>
            </a:pPr>
            <a:fld id="{53ADF6ED-04F0-4696-900B-124E9075FACF}" type="slidenum">
              <a:rPr lang="pt-BR" sz="1300">
                <a:solidFill>
                  <a:srgbClr val="898989"/>
                </a:solidFill>
                <a:latin typeface="Calibri"/>
                <a:ea typeface="Lucida Sans Unicode"/>
              </a:rPr>
              <a:t>9</a:t>
            </a:fld>
            <a:endParaRPr/>
          </a:p>
        </p:txBody>
      </p:sp>
      <p:sp>
        <p:nvSpPr>
          <p:cNvPr id="664" name="CustomShape 2"/>
          <p:cNvSpPr/>
          <p:nvPr/>
        </p:nvSpPr>
        <p:spPr>
          <a:xfrm>
            <a:off x="695120" y="4782563"/>
            <a:ext cx="5558406" cy="4528073"/>
          </a:xfrm>
          <a:prstGeom prst="rect">
            <a:avLst/>
          </a:prstGeom>
        </p:spPr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719FAA8-F248-46B7-BCB6-4130E0C76DAE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 algn="r"/>
            <a:r>
              <a:rPr lang="pt-BR"/>
              <a:t>&lt;data/hora&gt;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D2E34EB-9236-4713-9B86-50BF22009FE6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pt-BR"/>
              <a:t>Por: Josenildo Soares da Silva</a:t>
            </a:r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1F8850B1-3FE6-4521-AACB-FA2A31BB59D3}"/>
              </a:ext>
            </a:extLst>
          </p:cNvPr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r>
              <a:rPr lang="pt-BR"/>
              <a:t>ECD - ESCRITURAÇÃO CONTÁBIL DIGITAL</a:t>
            </a:r>
          </a:p>
        </p:txBody>
      </p:sp>
    </p:spTree>
    <p:extLst>
      <p:ext uri="{BB962C8B-B14F-4D97-AF65-F5344CB8AC3E}">
        <p14:creationId xmlns:p14="http://schemas.microsoft.com/office/powerpoint/2010/main" val="3290663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CustomShape 1"/>
          <p:cNvSpPr/>
          <p:nvPr/>
        </p:nvSpPr>
        <p:spPr>
          <a:xfrm>
            <a:off x="4025859" y="9724080"/>
            <a:ext cx="3073854" cy="505806"/>
          </a:xfrm>
          <a:prstGeom prst="rect">
            <a:avLst/>
          </a:prstGeom>
        </p:spPr>
        <p:txBody>
          <a:bodyPr lIns="99151" tIns="49384" rIns="99151" bIns="49384" anchor="b"/>
          <a:lstStyle/>
          <a:p>
            <a:pPr>
              <a:lnSpc>
                <a:spcPct val="100000"/>
              </a:lnSpc>
            </a:pPr>
            <a:fld id="{E6A8369C-758D-4CB8-8821-9BBF580C800F}" type="slidenum">
              <a:rPr lang="pt-BR" sz="1300">
                <a:solidFill>
                  <a:srgbClr val="000000"/>
                </a:solidFill>
                <a:latin typeface="Times New Roman"/>
                <a:ea typeface="Lucida Sans Unicode"/>
              </a:rPr>
              <a:t>10</a:t>
            </a:fld>
            <a:endParaRPr/>
          </a:p>
        </p:txBody>
      </p:sp>
      <p:sp>
        <p:nvSpPr>
          <p:cNvPr id="622" name="PlaceHolder 2"/>
          <p:cNvSpPr>
            <a:spLocks noGrp="1"/>
          </p:cNvSpPr>
          <p:nvPr>
            <p:ph type="body"/>
          </p:nvPr>
        </p:nvSpPr>
        <p:spPr>
          <a:xfrm>
            <a:off x="947626" y="4863032"/>
            <a:ext cx="5207745" cy="4624398"/>
          </a:xfrm>
          <a:prstGeom prst="rect">
            <a:avLst/>
          </a:prstGeom>
        </p:spPr>
        <p:txBody>
          <a:bodyPr wrap="none" lIns="99151" tIns="49384" rIns="99151" bIns="49384" anchor="ctr"/>
          <a:lstStyle/>
          <a:p>
            <a:endParaRPr/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16D4DF6-B8BC-4133-A509-CA8D68115AC3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 algn="r"/>
            <a:r>
              <a:rPr lang="pt-BR"/>
              <a:t>&lt;data/hora&gt;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F062CD4-74E3-4F55-A56E-28E083ABD368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pt-BR"/>
              <a:t>Por: Josenildo Soares da Silva</a:t>
            </a:r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5486120E-F9B6-49C9-B75F-BCEA8F75BBA8}"/>
              </a:ext>
            </a:extLst>
          </p:cNvPr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r>
              <a:rPr lang="pt-BR"/>
              <a:t>ECD - ESCRITURAÇÃO CONTÁBIL DIGITAL</a:t>
            </a:r>
          </a:p>
        </p:txBody>
      </p:sp>
    </p:spTree>
    <p:extLst>
      <p:ext uri="{BB962C8B-B14F-4D97-AF65-F5344CB8AC3E}">
        <p14:creationId xmlns:p14="http://schemas.microsoft.com/office/powerpoint/2010/main" val="638222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CustomShape 1"/>
          <p:cNvSpPr/>
          <p:nvPr/>
        </p:nvSpPr>
        <p:spPr>
          <a:xfrm>
            <a:off x="4025859" y="9724080"/>
            <a:ext cx="3073854" cy="505806"/>
          </a:xfrm>
          <a:prstGeom prst="rect">
            <a:avLst/>
          </a:prstGeom>
        </p:spPr>
        <p:txBody>
          <a:bodyPr lIns="99151" tIns="49384" rIns="99151" bIns="49384" anchor="b"/>
          <a:lstStyle/>
          <a:p>
            <a:pPr>
              <a:lnSpc>
                <a:spcPct val="100000"/>
              </a:lnSpc>
            </a:pPr>
            <a:fld id="{54FC8643-F048-4DD6-8332-2135C9622673}" type="slidenum">
              <a:rPr lang="pt-BR" sz="1300">
                <a:solidFill>
                  <a:srgbClr val="000000"/>
                </a:solidFill>
                <a:latin typeface="Times New Roman"/>
                <a:ea typeface="Lucida Sans Unicode"/>
              </a:rPr>
              <a:t>11</a:t>
            </a:fld>
            <a:endParaRPr/>
          </a:p>
        </p:txBody>
      </p:sp>
      <p:sp>
        <p:nvSpPr>
          <p:cNvPr id="624" name="PlaceHolder 2"/>
          <p:cNvSpPr>
            <a:spLocks noGrp="1"/>
          </p:cNvSpPr>
          <p:nvPr>
            <p:ph type="body"/>
          </p:nvPr>
        </p:nvSpPr>
        <p:spPr>
          <a:xfrm>
            <a:off x="947626" y="4863032"/>
            <a:ext cx="5207745" cy="4624398"/>
          </a:xfrm>
          <a:prstGeom prst="rect">
            <a:avLst/>
          </a:prstGeom>
        </p:spPr>
        <p:txBody>
          <a:bodyPr wrap="none" lIns="99151" tIns="49384" rIns="99151" bIns="49384" anchor="ctr"/>
          <a:lstStyle/>
          <a:p>
            <a:endParaRPr/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608EA73-8C6D-4D10-B9EB-2E58301E1BED}"/>
              </a:ext>
            </a:extLst>
          </p:cNvPr>
          <p:cNvSpPr>
            <a:spLocks noGrp="1"/>
          </p:cNvSpPr>
          <p:nvPr>
            <p:ph type="dt"/>
          </p:nvPr>
        </p:nvSpPr>
        <p:spPr/>
        <p:txBody>
          <a:bodyPr/>
          <a:lstStyle/>
          <a:p>
            <a:pPr algn="r"/>
            <a:r>
              <a:rPr lang="pt-BR"/>
              <a:t>&lt;data/hora&gt;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43EE094-7A34-4A03-B82F-412928C6354F}"/>
              </a:ext>
            </a:extLst>
          </p:cNvPr>
          <p:cNvSpPr>
            <a:spLocks noGrp="1"/>
          </p:cNvSpPr>
          <p:nvPr>
            <p:ph type="ftr"/>
          </p:nvPr>
        </p:nvSpPr>
        <p:spPr/>
        <p:txBody>
          <a:bodyPr/>
          <a:lstStyle/>
          <a:p>
            <a:r>
              <a:rPr lang="pt-BR"/>
              <a:t>Por: Josenildo Soares da Silva</a:t>
            </a:r>
          </a:p>
        </p:txBody>
      </p:sp>
      <p:sp>
        <p:nvSpPr>
          <p:cNvPr id="4" name="Espaço Reservado para Cabeçalho 3">
            <a:extLst>
              <a:ext uri="{FF2B5EF4-FFF2-40B4-BE49-F238E27FC236}">
                <a16:creationId xmlns:a16="http://schemas.microsoft.com/office/drawing/2014/main" id="{12C18012-EE6F-4884-A717-98C143822349}"/>
              </a:ext>
            </a:extLst>
          </p:cNvPr>
          <p:cNvSpPr>
            <a:spLocks noGrp="1"/>
          </p:cNvSpPr>
          <p:nvPr>
            <p:ph type="hdr"/>
          </p:nvPr>
        </p:nvSpPr>
        <p:spPr/>
        <p:txBody>
          <a:bodyPr/>
          <a:lstStyle/>
          <a:p>
            <a:r>
              <a:rPr lang="pt-BR"/>
              <a:t>ECD - ESCRITURAÇÃO CONTÁBIL DIGITAL</a:t>
            </a:r>
          </a:p>
        </p:txBody>
      </p:sp>
    </p:spTree>
    <p:extLst>
      <p:ext uri="{BB962C8B-B14F-4D97-AF65-F5344CB8AC3E}">
        <p14:creationId xmlns:p14="http://schemas.microsoft.com/office/powerpoint/2010/main" val="994262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15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1.jpe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1480" cy="6849000"/>
          </a:xfrm>
          <a:prstGeom prst="rect">
            <a:avLst/>
          </a:prstGeom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pt-BR" dirty="0"/>
              <a:t>Clique para editar o formato do texto do título</a:t>
            </a:r>
            <a:endParaRPr dirty="0"/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pt-BR"/>
              <a:t>Clique para editar o formato do texto da estrutura de tópicos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pt-BR"/>
              <a:t>2.º Nível da estrutura de tópicos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pt-BR"/>
              <a:t>3.º Nível da estrutura de tópicos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pt-BR"/>
              <a:t>4.º Nível da estrutura de tópicos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pt-BR"/>
              <a:t>5.º Nível da estrutura de tópicos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pt-BR"/>
              <a:t>6.º Nível da estrutura de tópicos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pt-BR"/>
              <a:t>7.º Nível da estrutura de tópicos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0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1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1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1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1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ed.fazenda.gov.br/appConsultaSituacaoContabil/ConsultaSituacao/CNPJAno" TargetMode="External" /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12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14.png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1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1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13.png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 /><Relationship Id="rId13" Type="http://schemas.openxmlformats.org/officeDocument/2006/relationships/image" Target="../media/image6.png" /><Relationship Id="rId3" Type="http://schemas.openxmlformats.org/officeDocument/2006/relationships/slide" Target="slide3.xml" /><Relationship Id="rId7" Type="http://schemas.openxmlformats.org/officeDocument/2006/relationships/image" Target="../media/image4.png" /><Relationship Id="rId12" Type="http://schemas.openxmlformats.org/officeDocument/2006/relationships/slide" Target="slide30.xml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Relationship Id="rId6" Type="http://schemas.openxmlformats.org/officeDocument/2006/relationships/slide" Target="slide23.xml" /><Relationship Id="rId11" Type="http://schemas.openxmlformats.org/officeDocument/2006/relationships/image" Target="../media/image6.png" /><Relationship Id="rId5" Type="http://schemas.openxmlformats.org/officeDocument/2006/relationships/image" Target="../media/image4.png" /><Relationship Id="rId10" Type="http://schemas.openxmlformats.org/officeDocument/2006/relationships/image" Target="../media/image5.png" /><Relationship Id="rId4" Type="http://schemas.openxmlformats.org/officeDocument/2006/relationships/image" Target="../media/image3.png" /><Relationship Id="rId9" Type="http://schemas.openxmlformats.org/officeDocument/2006/relationships/slide" Target="slide27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 /><Relationship Id="rId1" Type="http://schemas.openxmlformats.org/officeDocument/2006/relationships/slideLayout" Target="../slideLayouts/slideLayout1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 /><Relationship Id="rId1" Type="http://schemas.openxmlformats.org/officeDocument/2006/relationships/slideLayout" Target="../slideLayouts/slideLayout1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 /><Relationship Id="rId1" Type="http://schemas.openxmlformats.org/officeDocument/2006/relationships/slideLayout" Target="../slideLayouts/slideLayout1.xml" 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17/06/relationships/model3d" Target="../media/model3d3.glb" /><Relationship Id="rId2" Type="http://schemas.openxmlformats.org/officeDocument/2006/relationships/notesSlide" Target="../notesSlides/notesSlide21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16.png" /><Relationship Id="rId4" Type="http://schemas.openxmlformats.org/officeDocument/2006/relationships/image" Target="../media/image16.png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 /><Relationship Id="rId1" Type="http://schemas.openxmlformats.org/officeDocument/2006/relationships/slideLayout" Target="../slideLayouts/slideLayout1.xml" 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17/06/relationships/model3d" Target="../media/model3d3.glb" /><Relationship Id="rId2" Type="http://schemas.openxmlformats.org/officeDocument/2006/relationships/notesSlide" Target="../notesSlides/notesSlide23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17.png" /><Relationship Id="rId4" Type="http://schemas.openxmlformats.org/officeDocument/2006/relationships/image" Target="../media/image17.png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 /><Relationship Id="rId1" Type="http://schemas.openxmlformats.org/officeDocument/2006/relationships/slideLayout" Target="../slideLayouts/slideLayout1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 /><Relationship Id="rId1" Type="http://schemas.openxmlformats.org/officeDocument/2006/relationships/slideLayout" Target="../slideLayouts/slideLayout1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7/06/relationships/model3d" Target="../media/model3d1.glb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9.png" /><Relationship Id="rId5" Type="http://schemas.openxmlformats.org/officeDocument/2006/relationships/image" Target="../media/image8.png" /><Relationship Id="rId4" Type="http://schemas.openxmlformats.org/officeDocument/2006/relationships/image" Target="../media/image8.png" 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 /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Relationship Id="rId5" Type="http://schemas.openxmlformats.org/officeDocument/2006/relationships/hyperlink" Target="https://www.psicologiasemfronteiras.com.br/p/resumos.html" TargetMode="External" /><Relationship Id="rId4" Type="http://schemas.openxmlformats.org/officeDocument/2006/relationships/image" Target="../media/image22.jpg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 /><Relationship Id="rId1" Type="http://schemas.openxmlformats.org/officeDocument/2006/relationships/slideLayout" Target="../slideLayouts/slideLayout1.xml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ed.fazenda.gov.br/appConsultaSituacaoContabil/ConsultaSituacao/CNPJAno" TargetMode="External" /><Relationship Id="rId2" Type="http://schemas.openxmlformats.org/officeDocument/2006/relationships/notesSlide" Target="../notesSlides/notesSlide27.xml" /><Relationship Id="rId1" Type="http://schemas.openxmlformats.org/officeDocument/2006/relationships/slideLayout" Target="../slideLayouts/slideLayout1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 /><Relationship Id="rId1" Type="http://schemas.openxmlformats.org/officeDocument/2006/relationships/slideLayout" Target="../slideLayouts/slideLayout1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 /><Relationship Id="rId1" Type="http://schemas.openxmlformats.org/officeDocument/2006/relationships/slideLayout" Target="../slideLayouts/slideLayout1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 /><Relationship Id="rId2" Type="http://schemas.openxmlformats.org/officeDocument/2006/relationships/notesSlide" Target="../notesSlides/notesSlide30.xml" /><Relationship Id="rId1" Type="http://schemas.openxmlformats.org/officeDocument/2006/relationships/slideLayout" Target="../slideLayouts/slideLayout1.xml" /><Relationship Id="rId4" Type="http://schemas.openxmlformats.org/officeDocument/2006/relationships/hyperlink" Target="https://pixabay.com/pt/ponto-de-interroga%C3%A7%C3%A3o-pergunta-1019993/" TargetMode="External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 /><Relationship Id="rId2" Type="http://schemas.openxmlformats.org/officeDocument/2006/relationships/notesSlide" Target="../notesSlides/notesSlide31.xml" /><Relationship Id="rId1" Type="http://schemas.openxmlformats.org/officeDocument/2006/relationships/slideLayout" Target="../slideLayouts/slideLayout1.xml" /><Relationship Id="rId4" Type="http://schemas.openxmlformats.org/officeDocument/2006/relationships/hyperlink" Target="https://pixabay.com/pt/ponto-de-interroga%C3%A7%C3%A3o-pergunta-1019993/" TargetMode="Externa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 /><Relationship Id="rId1" Type="http://schemas.openxmlformats.org/officeDocument/2006/relationships/slideLayout" Target="../slideLayouts/slideLayout1.xml" 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 /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 /><Relationship Id="rId2" Type="http://schemas.openxmlformats.org/officeDocument/2006/relationships/hyperlink" Target="http://sped.rfb.gov.br/" TargetMode="External" /><Relationship Id="rId1" Type="http://schemas.openxmlformats.org/officeDocument/2006/relationships/slideLayout" Target="../slideLayouts/slideLayout1.xml" 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 /><Relationship Id="rId1" Type="http://schemas.openxmlformats.org/officeDocument/2006/relationships/slideLayout" Target="../slideLayouts/slideLayout2.xml" 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 /><Relationship Id="rId1" Type="http://schemas.openxmlformats.org/officeDocument/2006/relationships/slideLayout" Target="../slideLayouts/slideLayout2.xml" 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 /><Relationship Id="rId1" Type="http://schemas.openxmlformats.org/officeDocument/2006/relationships/slideLayout" Target="../slideLayouts/slideLayout2.xml" 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.xml" 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 /><Relationship Id="rId1" Type="http://schemas.openxmlformats.org/officeDocument/2006/relationships/slideLayout" Target="../slideLayouts/slideLayout1.xml" 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17/06/relationships/model3d" Target="../media/model3d2.glb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11.png" /><Relationship Id="rId4" Type="http://schemas.openxmlformats.org/officeDocument/2006/relationships/image" Target="../media/image11.png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1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2520" y="0"/>
            <a:ext cx="9141480" cy="6849000"/>
          </a:xfrm>
          <a:prstGeom prst="rect">
            <a:avLst/>
          </a:prstGeom>
        </p:spPr>
      </p:pic>
      <p:sp>
        <p:nvSpPr>
          <p:cNvPr id="146" name="CustomShape 1"/>
          <p:cNvSpPr/>
          <p:nvPr/>
        </p:nvSpPr>
        <p:spPr>
          <a:xfrm>
            <a:off x="173437" y="3190293"/>
            <a:ext cx="8801751" cy="1550520"/>
          </a:xfrm>
          <a:prstGeom prst="rect">
            <a:avLst/>
          </a:prstGeom>
        </p:spPr>
        <p:txBody>
          <a:bodyPr lIns="0" tIns="0" rIns="0" bIns="0"/>
          <a:lstStyle/>
          <a:p>
            <a:pPr algn="ctr">
              <a:lnSpc>
                <a:spcPct val="100000"/>
              </a:lnSpc>
            </a:pPr>
            <a:endParaRPr dirty="0"/>
          </a:p>
          <a:p>
            <a:pPr algn="ctr">
              <a:lnSpc>
                <a:spcPct val="100000"/>
              </a:lnSpc>
            </a:pPr>
            <a:r>
              <a:rPr lang="pt-BR" sz="3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Escrituração Contábil Digital </a:t>
            </a:r>
          </a:p>
          <a:p>
            <a:pPr algn="ctr">
              <a:lnSpc>
                <a:spcPct val="100000"/>
              </a:lnSpc>
            </a:pPr>
            <a:r>
              <a:rPr lang="pt-BR" sz="36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(ECD)</a:t>
            </a: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100000"/>
              </a:lnSpc>
            </a:pPr>
            <a:endParaRPr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7" name="CustomShape 2"/>
          <p:cNvSpPr/>
          <p:nvPr/>
        </p:nvSpPr>
        <p:spPr>
          <a:xfrm>
            <a:off x="6560640" y="6381360"/>
            <a:ext cx="2041200" cy="27252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r>
              <a:rPr lang="pt-BR" b="1" i="1" dirty="0">
                <a:solidFill>
                  <a:srgbClr val="0D427D"/>
                </a:solidFill>
                <a:latin typeface="Trebuchet MS"/>
                <a:ea typeface="Lucida Sans Unicode"/>
              </a:rPr>
              <a:t>Julho/2020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ustomShape 1"/>
          <p:cNvSpPr/>
          <p:nvPr/>
        </p:nvSpPr>
        <p:spPr>
          <a:xfrm>
            <a:off x="0" y="914400"/>
            <a:ext cx="9141480" cy="360"/>
          </a:xfrm>
          <a:prstGeom prst="rect">
            <a:avLst/>
          </a:prstGeom>
        </p:spPr>
      </p:sp>
      <p:sp>
        <p:nvSpPr>
          <p:cNvPr id="233" name="Line 2"/>
          <p:cNvSpPr/>
          <p:nvPr/>
        </p:nvSpPr>
        <p:spPr>
          <a:xfrm>
            <a:off x="0" y="836640"/>
            <a:ext cx="9144000" cy="1440"/>
          </a:xfrm>
          <a:prstGeom prst="line">
            <a:avLst/>
          </a:prstGeom>
          <a:ln w="25560">
            <a:solidFill>
              <a:srgbClr val="CC6600"/>
            </a:solidFill>
            <a:miter/>
          </a:ln>
        </p:spPr>
      </p:sp>
      <p:sp>
        <p:nvSpPr>
          <p:cNvPr id="234" name="CustomShape 3"/>
          <p:cNvSpPr/>
          <p:nvPr/>
        </p:nvSpPr>
        <p:spPr>
          <a:xfrm>
            <a:off x="1907640" y="155160"/>
            <a:ext cx="6153148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4.4 - Assinatura da ECD</a:t>
            </a:r>
            <a:endParaRPr sz="3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5" name="CustomShape 4"/>
          <p:cNvSpPr/>
          <p:nvPr/>
        </p:nvSpPr>
        <p:spPr>
          <a:xfrm>
            <a:off x="144000" y="1224000"/>
            <a:ext cx="8539920" cy="468396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342900" indent="-342900" algn="just">
              <a:lnSpc>
                <a:spcPct val="10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800" b="1" dirty="0"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Toda ECD deve ser assinada, independentemente das outras assinaturas, por um </a:t>
            </a:r>
            <a:r>
              <a:rPr lang="pt-BR" sz="2800" b="1" u="sng" dirty="0">
                <a:solidFill>
                  <a:srgbClr val="0000CC"/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contador/contabilista</a:t>
            </a:r>
            <a:r>
              <a:rPr lang="pt-BR" sz="2800" b="1" dirty="0"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 e por um </a:t>
            </a:r>
            <a:r>
              <a:rPr lang="pt-BR" sz="2800" b="1" u="sng" dirty="0">
                <a:solidFill>
                  <a:srgbClr val="0000CC"/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responsável pela assinatura da ECD</a:t>
            </a:r>
            <a:r>
              <a:rPr lang="pt-BR" sz="2800" b="1" dirty="0"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.</a:t>
            </a:r>
          </a:p>
          <a:p>
            <a:pPr marL="914400" lvl="1" indent="-457200">
              <a:spcBef>
                <a:spcPts val="120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pt-BR" sz="2800" b="1" u="sng" dirty="0">
                <a:solidFill>
                  <a:srgbClr val="0000CC"/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O contador/contabilista</a:t>
            </a:r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: deve utilizar um e-CPF para a assinatura da ECD.</a:t>
            </a:r>
          </a:p>
          <a:p>
            <a:pPr marL="914400" lvl="1" indent="-457200">
              <a:spcBef>
                <a:spcPts val="120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pt-BR" sz="2800" b="1" u="sng" dirty="0">
                <a:solidFill>
                  <a:srgbClr val="0000CC"/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Responsável legal pela assinatura da ECD</a:t>
            </a:r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: indicado pelo próprio declarante, utilizando campo específico. </a:t>
            </a:r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Só pode haver a indicação de um responsável legal pela assinatura da ECD.</a:t>
            </a:r>
            <a:endParaRPr lang="pt-BR" sz="2800" dirty="0">
              <a:solidFill>
                <a:schemeClr val="tx2">
                  <a:lumMod val="75000"/>
                </a:schemeClr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buSzPct val="25000"/>
            </a:pPr>
            <a:endParaRPr lang="pt-BR" sz="2200" b="1" dirty="0">
              <a:solidFill>
                <a:srgbClr val="000066"/>
              </a:solidFill>
              <a:latin typeface="Times New Roman"/>
              <a:ea typeface="Lucida Sans Unicode"/>
            </a:endParaRPr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92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0" y="914400"/>
            <a:ext cx="9141480" cy="360"/>
          </a:xfrm>
          <a:prstGeom prst="rect">
            <a:avLst/>
          </a:prstGeom>
        </p:spPr>
      </p:sp>
      <p:sp>
        <p:nvSpPr>
          <p:cNvPr id="237" name="Line 2"/>
          <p:cNvSpPr/>
          <p:nvPr/>
        </p:nvSpPr>
        <p:spPr>
          <a:xfrm>
            <a:off x="0" y="836640"/>
            <a:ext cx="9144000" cy="1440"/>
          </a:xfrm>
          <a:prstGeom prst="line">
            <a:avLst/>
          </a:prstGeom>
          <a:ln w="25560">
            <a:solidFill>
              <a:srgbClr val="CC6600"/>
            </a:solidFill>
            <a:miter/>
          </a:ln>
        </p:spPr>
      </p:sp>
      <p:sp>
        <p:nvSpPr>
          <p:cNvPr id="239" name="CustomShape 4"/>
          <p:cNvSpPr/>
          <p:nvPr/>
        </p:nvSpPr>
        <p:spPr>
          <a:xfrm>
            <a:off x="170640" y="858600"/>
            <a:ext cx="8539920" cy="584424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342900" indent="-342900" algn="just">
              <a:lnSpc>
                <a:spcPct val="100000"/>
              </a:lnSpc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endParaRPr lang="pt-BR" sz="2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Lucida Sans Unicode"/>
              <a:cs typeface="Calibri" panose="020F0502020204030204" pitchFamily="34" charset="0"/>
            </a:endParaRPr>
          </a:p>
          <a:p>
            <a:pPr marL="342900" indent="-342900" algn="just">
              <a:lnSpc>
                <a:spcPct val="100000"/>
              </a:lnSpc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O </a:t>
            </a:r>
            <a:r>
              <a:rPr lang="pt-BR" sz="3200" b="1" u="sng" dirty="0">
                <a:solidFill>
                  <a:srgbClr val="0000CC"/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responsável pela assinatura da ECD </a:t>
            </a:r>
            <a:r>
              <a:rPr lang="pt-BR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pode ser:</a:t>
            </a:r>
            <a:endParaRPr sz="32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endParaRPr sz="24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0000" algn="just">
              <a:lnSpc>
                <a:spcPct val="100000"/>
              </a:lnSpc>
              <a:buSzPct val="25000"/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1. Um </a:t>
            </a:r>
            <a:r>
              <a:rPr lang="pt-BR" sz="2400" b="1" u="sng" dirty="0">
                <a:solidFill>
                  <a:srgbClr val="0000CC"/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e-CNPJ</a:t>
            </a: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 que coincida com o CNPJ do declarante (CNPJ básico, oito primeiras posições). </a:t>
            </a:r>
          </a:p>
          <a:p>
            <a:pPr marL="360000" algn="just">
              <a:lnSpc>
                <a:spcPct val="100000"/>
              </a:lnSpc>
              <a:buSzPct val="25000"/>
            </a:pPr>
            <a:endParaRPr sz="24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0000" algn="just">
              <a:lnSpc>
                <a:spcPct val="100000"/>
              </a:lnSpc>
              <a:buSzPct val="25000"/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2. Um </a:t>
            </a:r>
            <a:r>
              <a:rPr lang="pt-BR" sz="2400" b="1" u="sng" dirty="0">
                <a:solidFill>
                  <a:srgbClr val="0000CC"/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e-CNPJ</a:t>
            </a: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 (</a:t>
            </a:r>
            <a:r>
              <a:rPr lang="pt-BR" sz="2400" b="1" u="sng" dirty="0">
                <a:solidFill>
                  <a:srgbClr val="0000CC"/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procurador eletrônico</a:t>
            </a: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) que não coincida com o CNPJ do declarante (CNPJ básico, oito primeiras posições). Validado na RFB (deve existir procuração eletrônica).</a:t>
            </a:r>
          </a:p>
          <a:p>
            <a:pPr marL="360000" algn="just">
              <a:lnSpc>
                <a:spcPct val="100000"/>
              </a:lnSpc>
              <a:buSzPct val="25000"/>
            </a:pPr>
            <a:endParaRPr sz="24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0000" algn="just">
              <a:lnSpc>
                <a:spcPct val="100000"/>
              </a:lnSpc>
              <a:buSzPct val="25000"/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3. Um </a:t>
            </a:r>
            <a:r>
              <a:rPr lang="pt-BR" sz="2400" b="1" u="sng" dirty="0">
                <a:solidFill>
                  <a:srgbClr val="0000CC"/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e-CP</a:t>
            </a:r>
            <a:r>
              <a:rPr lang="pt-BR" sz="2400" b="1" u="sng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F</a:t>
            </a: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: Deverá corresponder ao representante legal ou ao procurador eletrônico do declarante perante a RFB.</a:t>
            </a:r>
            <a:endParaRPr sz="24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endParaRPr sz="24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</p:txBody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F14219AC-8CE2-4DD3-A357-F4493B4D0D41}"/>
              </a:ext>
            </a:extLst>
          </p:cNvPr>
          <p:cNvSpPr/>
          <p:nvPr/>
        </p:nvSpPr>
        <p:spPr>
          <a:xfrm>
            <a:off x="1907640" y="155160"/>
            <a:ext cx="5560200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Assinatura da ECD</a:t>
            </a:r>
            <a:endParaRPr sz="3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id="{334DB6AD-1F95-410C-8826-56B88C6083FD}"/>
              </a:ext>
            </a:extLst>
          </p:cNvPr>
          <p:cNvSpPr/>
          <p:nvPr/>
        </p:nvSpPr>
        <p:spPr>
          <a:xfrm>
            <a:off x="1907640" y="155160"/>
            <a:ext cx="6153148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4.4 - Assinatura da ECD</a:t>
            </a:r>
            <a:endParaRPr sz="3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209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0" y="914400"/>
            <a:ext cx="9141480" cy="360"/>
          </a:xfrm>
          <a:prstGeom prst="rect">
            <a:avLst/>
          </a:prstGeom>
        </p:spPr>
      </p:sp>
      <p:sp>
        <p:nvSpPr>
          <p:cNvPr id="229" name="Line 2"/>
          <p:cNvSpPr/>
          <p:nvPr/>
        </p:nvSpPr>
        <p:spPr>
          <a:xfrm>
            <a:off x="0" y="836640"/>
            <a:ext cx="9144000" cy="1440"/>
          </a:xfrm>
          <a:prstGeom prst="line">
            <a:avLst/>
          </a:prstGeom>
          <a:ln w="25560">
            <a:solidFill>
              <a:srgbClr val="CC6600"/>
            </a:solidFill>
            <a:miter/>
          </a:ln>
        </p:spPr>
      </p:sp>
      <p:sp>
        <p:nvSpPr>
          <p:cNvPr id="230" name="CustomShape 3"/>
          <p:cNvSpPr/>
          <p:nvPr/>
        </p:nvSpPr>
        <p:spPr>
          <a:xfrm>
            <a:off x="1805095" y="112238"/>
            <a:ext cx="6842465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5- Datas-Limite de Transmissão</a:t>
            </a:r>
            <a:endParaRPr sz="3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1" name="CustomShape 4"/>
          <p:cNvSpPr/>
          <p:nvPr/>
        </p:nvSpPr>
        <p:spPr>
          <a:xfrm>
            <a:off x="107640" y="1268640"/>
            <a:ext cx="8539920" cy="5173642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800100" lvl="1" indent="-342900" algn="just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200" b="1" dirty="0">
                <a:solidFill>
                  <a:srgbClr val="000066"/>
                </a:solidFill>
                <a:latin typeface="Times New Roman"/>
                <a:ea typeface="Lucida Sans Unicode"/>
              </a:rPr>
              <a:t> </a:t>
            </a: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Regra Geral: até último dia útil do mês de </a:t>
            </a:r>
            <a:r>
              <a:rPr lang="pt-BR" sz="3200" b="1" u="sng" dirty="0">
                <a:solidFill>
                  <a:srgbClr val="0000CC"/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maio</a:t>
            </a:r>
            <a:r>
              <a:rPr lang="pt-BR" sz="2400" b="1" dirty="0">
                <a:solidFill>
                  <a:srgbClr val="0000CC"/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 </a:t>
            </a: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do ano-calendário subsequente. </a:t>
            </a:r>
          </a:p>
          <a:p>
            <a:pPr lvl="1" algn="just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00000"/>
            </a:pPr>
            <a:endParaRPr lang="pt-BR" sz="2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Lucida Sans Unicode"/>
              <a:cs typeface="Calibri" panose="020F0502020204030204" pitchFamily="34" charset="0"/>
            </a:endParaRPr>
          </a:p>
          <a:p>
            <a:pPr marL="800100" lvl="1" indent="-342900" algn="just">
              <a:lnSpc>
                <a:spcPct val="100000"/>
              </a:lnSpc>
              <a:spcAft>
                <a:spcPts val="1200"/>
              </a:spcAft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Situações Especiais (extinção, cisão parcial, cisão total, fusão ou incorporação): Dados do período desde o início do ano-calendário até a data do evento.</a:t>
            </a:r>
          </a:p>
          <a:p>
            <a:pPr marL="1257300" lvl="2" indent="-342900" algn="just">
              <a:buClr>
                <a:srgbClr val="FF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até o último dia útil do mês subsequente ao evento. </a:t>
            </a:r>
          </a:p>
          <a:p>
            <a:pPr marL="1257300" lvl="2" indent="-342900" algn="just">
              <a:spcBef>
                <a:spcPts val="1200"/>
              </a:spcBef>
              <a:buClr>
                <a:srgbClr val="FF0000"/>
              </a:buClr>
              <a:buSzPct val="100000"/>
              <a:buFont typeface="Wingdings" panose="05000000000000000000" pitchFamily="2" charset="2"/>
              <a:buChar char="ü"/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se situação especial ocorreu de </a:t>
            </a:r>
            <a:r>
              <a:rPr lang="pt-BR" sz="2400" b="1" u="sng" dirty="0">
                <a:solidFill>
                  <a:srgbClr val="0000CC"/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janeiro a abril</a:t>
            </a: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: até último dia útil do mês de maio do AC.</a:t>
            </a:r>
          </a:p>
          <a:p>
            <a:pPr marL="1257300" lvl="2" indent="-342900" algn="just"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endParaRPr lang="pt-BR" sz="2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algn="just">
              <a:buClr>
                <a:schemeClr val="tx2">
                  <a:lumMod val="75000"/>
                </a:schemeClr>
              </a:buClr>
              <a:buSzPct val="100000"/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PS.: AC 2019 – Último dia útil do mês de julho </a:t>
            </a:r>
            <a:r>
              <a:rPr lang="pt-BR" sz="1600" b="1" dirty="0">
                <a:solidFill>
                  <a:srgbClr val="FF0000"/>
                </a:solidFill>
                <a:highlight>
                  <a:srgbClr val="FFFF00"/>
                </a:highlight>
                <a:cs typeface="Calibri" panose="020F0502020204030204" pitchFamily="34" charset="0"/>
              </a:rPr>
              <a:t>(</a:t>
            </a:r>
            <a:r>
              <a:rPr lang="pt-BR" sz="1600" b="0" i="0" dirty="0">
                <a:solidFill>
                  <a:srgbClr val="FF0000"/>
                </a:solidFill>
                <a:effectLst/>
                <a:highlight>
                  <a:srgbClr val="FFFF00"/>
                </a:highlight>
              </a:rPr>
              <a:t>Instrução Normativa RFB nº 1.950, de 12/05/2020)</a:t>
            </a: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2400" dirty="0">
              <a:solidFill>
                <a:schemeClr val="tx2">
                  <a:lumMod val="75000"/>
                </a:schemeClr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4856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0" y="914400"/>
            <a:ext cx="9141480" cy="360"/>
          </a:xfrm>
          <a:prstGeom prst="rect">
            <a:avLst/>
          </a:prstGeom>
        </p:spPr>
      </p:sp>
      <p:sp>
        <p:nvSpPr>
          <p:cNvPr id="171" name="Line 2"/>
          <p:cNvSpPr/>
          <p:nvPr/>
        </p:nvSpPr>
        <p:spPr>
          <a:xfrm>
            <a:off x="0" y="836640"/>
            <a:ext cx="9144000" cy="1440"/>
          </a:xfrm>
          <a:prstGeom prst="line">
            <a:avLst/>
          </a:prstGeom>
          <a:ln w="25560">
            <a:solidFill>
              <a:srgbClr val="CC6600"/>
            </a:solidFill>
            <a:miter/>
          </a:ln>
        </p:spPr>
      </p:sp>
      <p:sp>
        <p:nvSpPr>
          <p:cNvPr id="172" name="CustomShape 3"/>
          <p:cNvSpPr/>
          <p:nvPr/>
        </p:nvSpPr>
        <p:spPr>
          <a:xfrm>
            <a:off x="1631852" y="86012"/>
            <a:ext cx="7230794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6- Autenticação</a:t>
            </a:r>
            <a:endParaRPr sz="3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73" name="CustomShape 4"/>
          <p:cNvSpPr/>
          <p:nvPr/>
        </p:nvSpPr>
        <p:spPr>
          <a:xfrm>
            <a:off x="202722" y="914400"/>
            <a:ext cx="8772465" cy="5534224"/>
          </a:xfrm>
          <a:prstGeom prst="rect">
            <a:avLst/>
          </a:prstGeom>
        </p:spPr>
        <p:txBody>
          <a:bodyPr lIns="90000" tIns="45000" rIns="90000" bIns="45000"/>
          <a:lstStyle/>
          <a:p>
            <a:pPr lvl="1" algn="just">
              <a:buClr>
                <a:schemeClr val="tx2">
                  <a:lumMod val="75000"/>
                </a:schemeClr>
              </a:buClr>
              <a:buSzPct val="100000"/>
            </a:pPr>
            <a:r>
              <a:rPr lang="pt-BR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Decretos n</a:t>
            </a:r>
            <a:r>
              <a:rPr lang="pt-BR" sz="3200" b="1" baseline="300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os</a:t>
            </a:r>
            <a:r>
              <a:rPr lang="pt-BR" sz="3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8.683/2016 e 9.555/2018</a:t>
            </a:r>
          </a:p>
          <a:p>
            <a:pPr lvl="1" algn="just">
              <a:buClr>
                <a:schemeClr val="tx2">
                  <a:lumMod val="75000"/>
                </a:schemeClr>
              </a:buClr>
              <a:buSzPct val="100000"/>
            </a:pPr>
            <a:endParaRPr lang="pt-BR" sz="32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800100" lvl="1" indent="-342900" algn="just">
              <a:spcAft>
                <a:spcPts val="1200"/>
              </a:spcAft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Autenticação de livros contábeis de sociedades empresárias e de demais PJ: Feita por meio do SPED no momento da transmissão da ECD.</a:t>
            </a:r>
          </a:p>
          <a:p>
            <a:pPr marL="800100" lvl="1" indent="-342900" algn="just">
              <a:spcAft>
                <a:spcPts val="1200"/>
              </a:spcAft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Comprovação da autenticação: Recibo de transmissão da ECD.</a:t>
            </a:r>
          </a:p>
          <a:p>
            <a:pPr marL="800100" lvl="1" indent="-342900" algn="just">
              <a:spcAft>
                <a:spcPts val="1200"/>
              </a:spcAft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A autenticação pelo SPED dispensa a autenticação nas Juntas Comerciais e de Cartórios.</a:t>
            </a:r>
          </a:p>
          <a:p>
            <a:pPr marL="800100" lvl="1" indent="-342900" algn="just">
              <a:spcAft>
                <a:spcPts val="1200"/>
              </a:spcAft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Considerados autenticados: ECD transmitidas até a data de publicação do Decreto nº 8.683/2016 que não estejam “sob exigência”.</a:t>
            </a:r>
            <a:endParaRPr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1"/>
          <p:cNvSpPr/>
          <p:nvPr/>
        </p:nvSpPr>
        <p:spPr>
          <a:xfrm>
            <a:off x="0" y="914400"/>
            <a:ext cx="9141480" cy="360"/>
          </a:xfrm>
          <a:prstGeom prst="rect">
            <a:avLst/>
          </a:prstGeom>
        </p:spPr>
      </p:sp>
      <p:sp>
        <p:nvSpPr>
          <p:cNvPr id="245" name="Line 2"/>
          <p:cNvSpPr/>
          <p:nvPr/>
        </p:nvSpPr>
        <p:spPr>
          <a:xfrm>
            <a:off x="0" y="836640"/>
            <a:ext cx="9144000" cy="1440"/>
          </a:xfrm>
          <a:prstGeom prst="line">
            <a:avLst/>
          </a:prstGeom>
          <a:ln w="25560">
            <a:solidFill>
              <a:srgbClr val="CC6600"/>
            </a:solidFill>
            <a:miter/>
          </a:ln>
        </p:spPr>
      </p:sp>
      <p:sp>
        <p:nvSpPr>
          <p:cNvPr id="247" name="CustomShape 4"/>
          <p:cNvSpPr/>
          <p:nvPr/>
        </p:nvSpPr>
        <p:spPr>
          <a:xfrm>
            <a:off x="128028" y="1087020"/>
            <a:ext cx="8885423" cy="468396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  <a:buClr>
                <a:schemeClr val="accent1">
                  <a:lumMod val="75000"/>
                </a:schemeClr>
              </a:buClr>
              <a:buSzPct val="100000"/>
            </a:pPr>
            <a:endParaRPr lang="pt-BR" sz="2400" dirty="0"/>
          </a:p>
          <a:p>
            <a:pPr marL="342900" indent="-342900" algn="just">
              <a:lnSpc>
                <a:spcPct val="100000"/>
              </a:lnSpc>
              <a:buClr>
                <a:schemeClr val="accent1">
                  <a:lumMod val="7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Consulta situação (Site do Sped):</a:t>
            </a:r>
          </a:p>
          <a:p>
            <a:pPr algn="just">
              <a:lnSpc>
                <a:spcPct val="100000"/>
              </a:lnSpc>
              <a:buClr>
                <a:schemeClr val="accent1">
                  <a:lumMod val="75000"/>
                </a:schemeClr>
              </a:buClr>
              <a:buSzPct val="100000"/>
            </a:pPr>
            <a:endParaRPr lang="pt-BR" sz="2200" b="1" dirty="0">
              <a:latin typeface="Calibri" panose="020F0502020204030204" pitchFamily="34" charset="0"/>
              <a:ea typeface="Lucida Sans Unicode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buClr>
                <a:schemeClr val="accent1">
                  <a:lumMod val="75000"/>
                </a:schemeClr>
              </a:buClr>
              <a:buSzPct val="100000"/>
            </a:pPr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http://www.sped.fazenda.gov.br/appConsultaSituacaoContabil/ConsultaSituacao/CNPJAno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endParaRPr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F9DB121-0917-4209-9B42-D5F68B55158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23" y="2697943"/>
            <a:ext cx="8046720" cy="353404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ustomShape 3">
            <a:extLst>
              <a:ext uri="{FF2B5EF4-FFF2-40B4-BE49-F238E27FC236}">
                <a16:creationId xmlns:a16="http://schemas.microsoft.com/office/drawing/2014/main" id="{C150BFF5-2D43-4715-8493-78F6BAB18828}"/>
              </a:ext>
            </a:extLst>
          </p:cNvPr>
          <p:cNvSpPr/>
          <p:nvPr/>
        </p:nvSpPr>
        <p:spPr>
          <a:xfrm>
            <a:off x="1631852" y="86012"/>
            <a:ext cx="7230794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6- Autenticação</a:t>
            </a:r>
            <a:endParaRPr sz="3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3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7E4663D-0285-48C7-ADC6-21AA4E91ACCB}"/>
              </a:ext>
            </a:extLst>
          </p:cNvPr>
          <p:cNvSpPr/>
          <p:nvPr/>
        </p:nvSpPr>
        <p:spPr>
          <a:xfrm>
            <a:off x="189032" y="1515459"/>
            <a:ext cx="8830528" cy="30122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9" name="CustomShape 1"/>
          <p:cNvSpPr/>
          <p:nvPr/>
        </p:nvSpPr>
        <p:spPr>
          <a:xfrm>
            <a:off x="0" y="914400"/>
            <a:ext cx="9141480" cy="360"/>
          </a:xfrm>
          <a:prstGeom prst="rect">
            <a:avLst/>
          </a:prstGeom>
        </p:spPr>
      </p:sp>
      <p:sp>
        <p:nvSpPr>
          <p:cNvPr id="180" name="Line 2"/>
          <p:cNvSpPr/>
          <p:nvPr/>
        </p:nvSpPr>
        <p:spPr>
          <a:xfrm>
            <a:off x="0" y="836640"/>
            <a:ext cx="9144000" cy="1440"/>
          </a:xfrm>
          <a:prstGeom prst="line">
            <a:avLst/>
          </a:prstGeom>
          <a:ln w="25560">
            <a:solidFill>
              <a:srgbClr val="CC6600"/>
            </a:solidFill>
            <a:miter/>
          </a:ln>
        </p:spPr>
      </p:sp>
      <p:sp>
        <p:nvSpPr>
          <p:cNvPr id="181" name="CustomShape 3"/>
          <p:cNvSpPr/>
          <p:nvPr/>
        </p:nvSpPr>
        <p:spPr>
          <a:xfrm>
            <a:off x="1907640" y="155160"/>
            <a:ext cx="6413400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7 – Substituição (Regras)</a:t>
            </a:r>
            <a:endParaRPr sz="3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8909D3C-7CE2-4A83-9E7C-FBACF903FA2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4973" y="1515459"/>
            <a:ext cx="8173202" cy="94696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A1F71EB-207B-4AA5-844E-2A26BD43BF3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9032" y="2865480"/>
            <a:ext cx="8830528" cy="1662254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E0AFE64D-595E-4AB5-8F95-A82D86BB2D6D}"/>
              </a:ext>
            </a:extLst>
          </p:cNvPr>
          <p:cNvSpPr txBox="1"/>
          <p:nvPr/>
        </p:nvSpPr>
        <p:spPr>
          <a:xfrm>
            <a:off x="441960" y="2539101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Substituição do livro diário e livro razão</a:t>
            </a:r>
          </a:p>
        </p:txBody>
      </p:sp>
    </p:spTree>
    <p:extLst>
      <p:ext uri="{BB962C8B-B14F-4D97-AF65-F5344CB8AC3E}">
        <p14:creationId xmlns:p14="http://schemas.microsoft.com/office/powerpoint/2010/main" val="394400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A7E4663D-0285-48C7-ADC6-21AA4E91ACCB}"/>
              </a:ext>
            </a:extLst>
          </p:cNvPr>
          <p:cNvSpPr/>
          <p:nvPr/>
        </p:nvSpPr>
        <p:spPr>
          <a:xfrm>
            <a:off x="63600" y="1147680"/>
            <a:ext cx="9077880" cy="57103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t-BR" sz="2000" b="1" dirty="0"/>
              <a:t>Retificação de lançamento contábil:</a:t>
            </a:r>
          </a:p>
          <a:p>
            <a:pPr algn="just"/>
            <a:r>
              <a:rPr lang="pt-B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31. Retificação de lançamento é o processo técnico de correção de registro realizado com erro na escrituração contábil da entidade e pode ser feito por meio de:</a:t>
            </a:r>
          </a:p>
          <a:p>
            <a:pPr algn="just"/>
            <a:r>
              <a:rPr lang="pt-B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a) </a:t>
            </a:r>
            <a:r>
              <a:rPr lang="pt-BR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estorno;</a:t>
            </a:r>
          </a:p>
          <a:p>
            <a:pPr algn="just"/>
            <a:r>
              <a:rPr lang="pt-B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b) </a:t>
            </a:r>
            <a:r>
              <a:rPr lang="pt-BR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transferência</a:t>
            </a:r>
            <a:r>
              <a:rPr lang="pt-B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; e</a:t>
            </a:r>
          </a:p>
          <a:p>
            <a:pPr algn="just"/>
            <a:r>
              <a:rPr lang="pt-B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c) </a:t>
            </a:r>
            <a:r>
              <a:rPr lang="pt-BR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complementaçã</a:t>
            </a:r>
            <a:r>
              <a:rPr lang="pt-BR" sz="2000" b="0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o.</a:t>
            </a:r>
            <a:r>
              <a:rPr lang="pt-B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</a:p>
          <a:p>
            <a:pPr algn="just"/>
            <a:r>
              <a:rPr lang="pt-B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32. Em qualquer das formas citadas no item 31, o histórico do lançamento deve precisar o motivo da retificação, a data e a localização do lançamento de origem. </a:t>
            </a:r>
          </a:p>
          <a:p>
            <a:pPr algn="just"/>
            <a:r>
              <a:rPr lang="pt-B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33. </a:t>
            </a:r>
            <a:r>
              <a:rPr lang="pt-BR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O estorno </a:t>
            </a:r>
            <a:r>
              <a:rPr lang="pt-B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consiste em lançamento inverso àquele feito erroneamente, anulando-o totalmente. </a:t>
            </a:r>
          </a:p>
          <a:p>
            <a:r>
              <a:rPr lang="pt-B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34</a:t>
            </a:r>
            <a:r>
              <a:rPr lang="pt-BR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. Lançamento de transferência </a:t>
            </a:r>
            <a:r>
              <a:rPr lang="pt-B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é aquele que promove a regularização de conta indevidamente debitada ou creditada, por meio da transposição do registro para a conta adequada. </a:t>
            </a:r>
          </a:p>
          <a:p>
            <a:r>
              <a:rPr lang="pt-B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35. </a:t>
            </a:r>
            <a:r>
              <a:rPr lang="pt-BR" sz="2000" b="1" i="0" dirty="0">
                <a:solidFill>
                  <a:srgbClr val="0000CC"/>
                </a:solidFill>
                <a:effectLst/>
                <a:latin typeface="Times New Roman" panose="02020603050405020304" pitchFamily="18" charset="0"/>
              </a:rPr>
              <a:t>Lançamento de complementação </a:t>
            </a:r>
            <a:r>
              <a:rPr lang="pt-B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é aquele que vem posteriormente complementar, aumentando ou reduzindo o valor anteriormente registrado.</a:t>
            </a:r>
          </a:p>
          <a:p>
            <a:pPr algn="just"/>
            <a:r>
              <a:rPr lang="pt-BR" sz="2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36. Os lançamentos realizados fora da época devida devem consignar, nos seus históricos, as datas efetivas das ocorrências e a razão do registro extemporâneo. </a:t>
            </a:r>
          </a:p>
          <a:p>
            <a:pPr algn="ctr"/>
            <a:endParaRPr lang="pt-BR" dirty="0"/>
          </a:p>
        </p:txBody>
      </p:sp>
      <p:sp>
        <p:nvSpPr>
          <p:cNvPr id="179" name="CustomShape 1"/>
          <p:cNvSpPr/>
          <p:nvPr/>
        </p:nvSpPr>
        <p:spPr>
          <a:xfrm>
            <a:off x="0" y="914400"/>
            <a:ext cx="9141480" cy="360"/>
          </a:xfrm>
          <a:prstGeom prst="rect">
            <a:avLst/>
          </a:prstGeom>
        </p:spPr>
      </p:sp>
      <p:sp>
        <p:nvSpPr>
          <p:cNvPr id="180" name="Line 2"/>
          <p:cNvSpPr/>
          <p:nvPr/>
        </p:nvSpPr>
        <p:spPr>
          <a:xfrm>
            <a:off x="0" y="836640"/>
            <a:ext cx="9144000" cy="1440"/>
          </a:xfrm>
          <a:prstGeom prst="line">
            <a:avLst/>
          </a:prstGeom>
          <a:ln w="25560">
            <a:solidFill>
              <a:srgbClr val="CC6600"/>
            </a:solidFill>
            <a:miter/>
          </a:ln>
        </p:spPr>
      </p:sp>
      <p:sp>
        <p:nvSpPr>
          <p:cNvPr id="181" name="CustomShape 3"/>
          <p:cNvSpPr/>
          <p:nvPr/>
        </p:nvSpPr>
        <p:spPr>
          <a:xfrm>
            <a:off x="1907640" y="155160"/>
            <a:ext cx="6413400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7 – Substituição (Regras)</a:t>
            </a:r>
            <a:endParaRPr sz="3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F0B1CDF-AF51-48B5-806D-E1C74F256A83}"/>
              </a:ext>
            </a:extLst>
          </p:cNvPr>
          <p:cNvSpPr txBox="1"/>
          <p:nvPr/>
        </p:nvSpPr>
        <p:spPr>
          <a:xfrm>
            <a:off x="1907640" y="808828"/>
            <a:ext cx="512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ITG 2000 (R1) – ESCRITURAÇÃO CONTÁBIL</a:t>
            </a:r>
            <a:r>
              <a:rPr lang="pt-BR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9174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CustomShape 1"/>
          <p:cNvSpPr/>
          <p:nvPr/>
        </p:nvSpPr>
        <p:spPr>
          <a:xfrm>
            <a:off x="0" y="914400"/>
            <a:ext cx="9141480" cy="360"/>
          </a:xfrm>
          <a:prstGeom prst="rect">
            <a:avLst/>
          </a:prstGeom>
        </p:spPr>
      </p:sp>
      <p:sp>
        <p:nvSpPr>
          <p:cNvPr id="167" name="Line 2"/>
          <p:cNvSpPr/>
          <p:nvPr/>
        </p:nvSpPr>
        <p:spPr>
          <a:xfrm>
            <a:off x="0" y="836280"/>
            <a:ext cx="9144000" cy="1800"/>
          </a:xfrm>
          <a:prstGeom prst="line">
            <a:avLst/>
          </a:prstGeom>
          <a:ln w="25560">
            <a:solidFill>
              <a:srgbClr val="CC6600"/>
            </a:solidFill>
            <a:miter/>
          </a:ln>
        </p:spPr>
      </p:sp>
      <p:sp>
        <p:nvSpPr>
          <p:cNvPr id="168" name="CustomShape 3"/>
          <p:cNvSpPr/>
          <p:nvPr/>
        </p:nvSpPr>
        <p:spPr>
          <a:xfrm>
            <a:off x="1907639" y="155160"/>
            <a:ext cx="6279757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7- Substituição </a:t>
            </a:r>
            <a:r>
              <a:rPr lang="pt-B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(Legislação CFC)</a:t>
            </a:r>
            <a:endParaRPr sz="2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9" name="CustomShape 4"/>
          <p:cNvSpPr/>
          <p:nvPr/>
        </p:nvSpPr>
        <p:spPr>
          <a:xfrm>
            <a:off x="179640" y="1196640"/>
            <a:ext cx="8466840" cy="511020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342900" indent="-342900" hangingPunct="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Comunicado Técnico do Conselho Federal de Contabilidade (CFC) – CTG 2001 (R3) </a:t>
            </a:r>
          </a:p>
          <a:p>
            <a:pPr lvl="2" algn="just"/>
            <a:r>
              <a:rPr lang="pt-BR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 as formalidades da escrituração contábil em forma digital para fins de atendimento ao Sistema Público de Escrituração Digital (Sped).</a:t>
            </a:r>
          </a:p>
          <a:p>
            <a:pPr lvl="2" algn="just"/>
            <a:r>
              <a:rPr lang="pt-BR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pt-BR" sz="2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Regras de Substituição</a:t>
            </a:r>
          </a:p>
          <a:p>
            <a:pPr lvl="2" algn="just"/>
            <a:r>
              <a:rPr lang="pt-BR" sz="2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Lançamentos de 4ª Fórmula</a:t>
            </a:r>
          </a:p>
          <a:p>
            <a:pPr lvl="2" algn="just"/>
            <a:r>
              <a:rPr lang="pt-BR" sz="2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Níveis do Plano de Contas</a:t>
            </a:r>
          </a:p>
          <a:p>
            <a:pPr hangingPunct="0"/>
            <a:endParaRPr lang="pt-BR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hangingPunct="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Interpretação Técnica do CFC – ITG 2000 (R1) </a:t>
            </a:r>
          </a:p>
          <a:p>
            <a:pPr hangingPunct="0">
              <a:buClr>
                <a:schemeClr val="tx2">
                  <a:lumMod val="75000"/>
                </a:schemeClr>
              </a:buClr>
            </a:pPr>
            <a:r>
              <a:rPr lang="pt-BR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	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Escrituração Contábil.</a:t>
            </a:r>
          </a:p>
          <a:p>
            <a:pPr hangingPunct="0">
              <a:buClr>
                <a:schemeClr val="tx2">
                  <a:lumMod val="75000"/>
                </a:schemeClr>
              </a:buClr>
            </a:pPr>
            <a:endParaRPr lang="pt-BR" sz="2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hangingPunct="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 Brasileira de Contabilidade – CTSC 03 </a:t>
            </a:r>
          </a:p>
          <a:p>
            <a:pPr lvl="2" algn="just" hangingPunct="0"/>
            <a:r>
              <a:rPr lang="pt-BR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Relatório sobre a Aplicação de Procedimentos Previamente Acordados Referentes ao Termo de Verificação para Fins de Substituição da ECD.</a:t>
            </a:r>
          </a:p>
          <a:p>
            <a:pPr algn="just">
              <a:lnSpc>
                <a:spcPct val="100000"/>
              </a:lnSpc>
            </a:pPr>
            <a:endParaRPr sz="2000" dirty="0">
              <a:solidFill>
                <a:srgbClr val="000000"/>
              </a:solidFill>
              <a:latin typeface="Times New Roman"/>
            </a:endParaRPr>
          </a:p>
          <a:p>
            <a:pPr algn="just">
              <a:lnSpc>
                <a:spcPct val="100000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8274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0" y="914400"/>
            <a:ext cx="9141480" cy="360"/>
          </a:xfrm>
          <a:prstGeom prst="rect">
            <a:avLst/>
          </a:prstGeom>
        </p:spPr>
      </p:sp>
      <p:sp>
        <p:nvSpPr>
          <p:cNvPr id="185" name="Line 2"/>
          <p:cNvSpPr/>
          <p:nvPr/>
        </p:nvSpPr>
        <p:spPr>
          <a:xfrm>
            <a:off x="0" y="836640"/>
            <a:ext cx="9144000" cy="1440"/>
          </a:xfrm>
          <a:prstGeom prst="line">
            <a:avLst/>
          </a:prstGeom>
          <a:ln w="25560">
            <a:solidFill>
              <a:srgbClr val="CC6600"/>
            </a:solidFill>
            <a:miter/>
          </a:ln>
        </p:spPr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id="{7CEEE921-FB41-482D-B259-8B14F3080B0E}"/>
              </a:ext>
            </a:extLst>
          </p:cNvPr>
          <p:cNvSpPr/>
          <p:nvPr/>
        </p:nvSpPr>
        <p:spPr>
          <a:xfrm>
            <a:off x="1783080" y="155160"/>
            <a:ext cx="7070940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7- Substituição </a:t>
            </a:r>
            <a:r>
              <a:rPr lang="pt-B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(Termo de Verificação)</a:t>
            </a:r>
            <a:endParaRPr sz="2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025B7E9-9455-4A5B-BA77-011BDFC6346D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06176" y="2246763"/>
            <a:ext cx="8639284" cy="413807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532CF95-8B8B-4FBE-8462-8BE27837FEE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9217" y="1147161"/>
            <a:ext cx="8173202" cy="94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9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0" y="914400"/>
            <a:ext cx="9141480" cy="360"/>
          </a:xfrm>
          <a:prstGeom prst="rect">
            <a:avLst/>
          </a:prstGeom>
        </p:spPr>
      </p:sp>
      <p:sp>
        <p:nvSpPr>
          <p:cNvPr id="190" name="Line 2"/>
          <p:cNvSpPr/>
          <p:nvPr/>
        </p:nvSpPr>
        <p:spPr>
          <a:xfrm>
            <a:off x="0" y="836640"/>
            <a:ext cx="9144000" cy="1440"/>
          </a:xfrm>
          <a:prstGeom prst="line">
            <a:avLst/>
          </a:prstGeom>
          <a:ln w="25560">
            <a:solidFill>
              <a:srgbClr val="CC6600"/>
            </a:solidFill>
            <a:miter/>
          </a:ln>
        </p:spPr>
      </p:sp>
      <p:sp>
        <p:nvSpPr>
          <p:cNvPr id="192" name="CustomShape 4"/>
          <p:cNvSpPr/>
          <p:nvPr/>
        </p:nvSpPr>
        <p:spPr>
          <a:xfrm>
            <a:off x="287460" y="991080"/>
            <a:ext cx="8566560" cy="536112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342900" indent="-342900" algn="just">
              <a:lnSpc>
                <a:spcPct val="100000"/>
              </a:lnSpc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pt-BR" sz="2400" dirty="0">
                <a:latin typeface="+mj-lt"/>
                <a:cs typeface="Calibri" panose="020F0502020204030204" pitchFamily="34" charset="0"/>
              </a:rPr>
              <a:t>O </a:t>
            </a:r>
            <a:r>
              <a:rPr lang="pt-BR" sz="2400" b="1" dirty="0">
                <a:highlight>
                  <a:srgbClr val="FFFF00"/>
                </a:highlight>
                <a:latin typeface="+mj-lt"/>
                <a:cs typeface="Calibri" panose="020F0502020204030204" pitchFamily="34" charset="0"/>
              </a:rPr>
              <a:t>Termo de Verificação para Fins de Substituição</a:t>
            </a:r>
            <a:r>
              <a:rPr lang="pt-BR" sz="2400" dirty="0">
                <a:latin typeface="+mj-lt"/>
                <a:cs typeface="Calibri" panose="020F0502020204030204" pitchFamily="34" charset="0"/>
              </a:rPr>
              <a:t> será assinado:</a:t>
            </a:r>
            <a:endParaRPr dirty="0">
              <a:latin typeface="+mj-lt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endParaRPr lang="pt-BR" sz="2400" dirty="0">
              <a:latin typeface="+mj-lt"/>
              <a:ea typeface="Lucida Sans Unicode"/>
              <a:cs typeface="Calibri" panose="020F0502020204030204" pitchFamily="34" charset="0"/>
            </a:endParaRPr>
          </a:p>
          <a:p>
            <a:pPr marL="360000" algn="just" hangingPunct="0"/>
            <a:r>
              <a:rPr lang="pt-BR" sz="2400" dirty="0">
                <a:latin typeface="+mj-lt"/>
                <a:cs typeface="Calibri" panose="020F0502020204030204" pitchFamily="34" charset="0"/>
              </a:rPr>
              <a:t>I – Pelo próprio profissional da contabilidade que assina os livros contábeis substitutos; e</a:t>
            </a:r>
          </a:p>
          <a:p>
            <a:pPr marL="360000" algn="just" hangingPunct="0"/>
            <a:endParaRPr lang="pt-BR" sz="2400" dirty="0">
              <a:latin typeface="+mj-lt"/>
              <a:cs typeface="Calibri" panose="020F0502020204030204" pitchFamily="34" charset="0"/>
            </a:endParaRPr>
          </a:p>
          <a:p>
            <a:pPr marL="360000" algn="just" hangingPunct="0"/>
            <a:r>
              <a:rPr lang="pt-BR" sz="2400" dirty="0">
                <a:latin typeface="+mj-lt"/>
                <a:cs typeface="Calibri" panose="020F0502020204030204" pitchFamily="34" charset="0"/>
              </a:rPr>
              <a:t>II – Quando as demonstrações contábeis tenham sido auditadas por auditor independente, pelo próprio </a:t>
            </a:r>
            <a:r>
              <a:rPr lang="pt-BR" sz="2400" u="sng" dirty="0">
                <a:latin typeface="+mj-lt"/>
                <a:cs typeface="Calibri" panose="020F0502020204030204" pitchFamily="34" charset="0"/>
              </a:rPr>
              <a:t>profissional da contabilidade </a:t>
            </a:r>
            <a:r>
              <a:rPr lang="pt-BR" sz="2400" dirty="0">
                <a:latin typeface="+mj-lt"/>
                <a:cs typeface="Calibri" panose="020F0502020204030204" pitchFamily="34" charset="0"/>
              </a:rPr>
              <a:t>que assina os livros contábeis substitutos e, também, pelo seu </a:t>
            </a:r>
            <a:r>
              <a:rPr lang="pt-BR" sz="2400" u="sng" dirty="0">
                <a:latin typeface="+mj-lt"/>
                <a:cs typeface="Calibri" panose="020F0502020204030204" pitchFamily="34" charset="0"/>
              </a:rPr>
              <a:t>auditor independente</a:t>
            </a:r>
            <a:r>
              <a:rPr lang="pt-BR" sz="2400" dirty="0">
                <a:latin typeface="+mj-lt"/>
                <a:cs typeface="Calibri" panose="020F0502020204030204" pitchFamily="34" charset="0"/>
              </a:rPr>
              <a:t>.</a:t>
            </a:r>
          </a:p>
          <a:p>
            <a:pPr algn="just" hangingPunct="0"/>
            <a:endParaRPr lang="pt-BR" sz="2400" dirty="0">
              <a:latin typeface="+mj-lt"/>
              <a:cs typeface="Calibri" panose="020F0502020204030204" pitchFamily="34" charset="0"/>
            </a:endParaRPr>
          </a:p>
          <a:p>
            <a:pPr marL="342900" indent="-342900" algn="just" hangingPunct="0"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pt-BR" sz="2400" dirty="0">
                <a:latin typeface="+mj-lt"/>
                <a:cs typeface="Calibri" panose="020F0502020204030204" pitchFamily="34" charset="0"/>
              </a:rPr>
              <a:t>São nulas as alterações feitas sem o </a:t>
            </a:r>
            <a:r>
              <a:rPr lang="pt-BR" sz="2400" dirty="0">
                <a:highlight>
                  <a:srgbClr val="FFFF00"/>
                </a:highlight>
                <a:latin typeface="+mj-lt"/>
                <a:cs typeface="Calibri" panose="020F0502020204030204" pitchFamily="34" charset="0"/>
              </a:rPr>
              <a:t>Termo de Verificação para fins de Substituição.</a:t>
            </a:r>
          </a:p>
          <a:p>
            <a:pPr algn="just" hangingPunct="0"/>
            <a:endParaRPr lang="pt-BR" sz="2400" dirty="0">
              <a:latin typeface="+mj-lt"/>
            </a:endParaRPr>
          </a:p>
          <a:p>
            <a:pPr algn="just">
              <a:lnSpc>
                <a:spcPct val="100000"/>
              </a:lnSpc>
            </a:pPr>
            <a:r>
              <a:rPr lang="pt-BR" sz="2400" dirty="0">
                <a:latin typeface="+mj-lt"/>
              </a:rPr>
              <a:t>   </a:t>
            </a:r>
            <a:endParaRPr sz="2400" dirty="0">
              <a:latin typeface="+mj-lt"/>
            </a:endParaRPr>
          </a:p>
        </p:txBody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E3466F5E-7671-4B98-810B-3E2C9CD82AC2}"/>
              </a:ext>
            </a:extLst>
          </p:cNvPr>
          <p:cNvSpPr/>
          <p:nvPr/>
        </p:nvSpPr>
        <p:spPr>
          <a:xfrm>
            <a:off x="1783080" y="155160"/>
            <a:ext cx="7070940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7- Substituição </a:t>
            </a:r>
            <a:r>
              <a:rPr lang="pt-B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(termo de Verificação)</a:t>
            </a:r>
            <a:endParaRPr sz="2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2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B88660AC-B46D-4719-9FA9-ED24D66A9A59}"/>
              </a:ext>
            </a:extLst>
          </p:cNvPr>
          <p:cNvSpPr/>
          <p:nvPr/>
        </p:nvSpPr>
        <p:spPr>
          <a:xfrm>
            <a:off x="487680" y="792480"/>
            <a:ext cx="7360920" cy="5836920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  <a:alpha val="60000"/>
                  <a:lumMod val="74000"/>
                </a:schemeClr>
              </a:gs>
              <a:gs pos="51000">
                <a:srgbClr val="FFC000"/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6195003A-5E13-421C-958B-43E6B7E177CE}"/>
              </a:ext>
            </a:extLst>
          </p:cNvPr>
          <p:cNvGrpSpPr/>
          <p:nvPr/>
        </p:nvGrpSpPr>
        <p:grpSpPr>
          <a:xfrm>
            <a:off x="670560" y="990599"/>
            <a:ext cx="6979920" cy="5486401"/>
            <a:chOff x="999448" y="816772"/>
            <a:chExt cx="6817599" cy="5333374"/>
          </a:xfrm>
          <a:solidFill>
            <a:srgbClr val="92D050">
              <a:alpha val="38000"/>
            </a:srgbClr>
          </a:solidFill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12" name="Zoom de Seção 11">
                  <a:extLst>
                    <a:ext uri="{FF2B5EF4-FFF2-40B4-BE49-F238E27FC236}">
                      <a16:creationId xmlns:a16="http://schemas.microsoft.com/office/drawing/2014/main" id="{5C7BFC43-BAA8-4107-B83D-9833FE3AC10F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143285082"/>
                    </p:ext>
                  </p:extLst>
                </p:nvPr>
              </p:nvGraphicFramePr>
              <p:xfrm>
                <a:off x="999448" y="816772"/>
                <a:ext cx="3240000" cy="2557161"/>
              </p:xfrm>
              <a:graphic>
                <a:graphicData uri="http://schemas.microsoft.com/office/powerpoint/2016/sectionzoom">
                  <psez:sectionZm>
                    <psez:sectionZmObj sectionId="{A10B0B5D-6E52-421D-88C2-F78E6E06117F}">
                      <psez:zmPr id="{FE8DD0A6-D520-4F8F-BB88-E62A67276A0E}" transitionDur="1000">
                        <p166:blipFill xmlns:p166="http://schemas.microsoft.com/office/powerpoint/2016/6/main">
                          <a:blip r:embed="rId2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3317142" cy="2630532"/>
                          </a:xfrm>
                          <a:prstGeom prst="rect">
                            <a:avLst/>
                          </a:prstGeom>
                          <a:solidFill>
                            <a:srgbClr val="92D050"/>
                          </a:solidFill>
                          <a:ln w="3175">
                            <a:noFill/>
                          </a:ln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/>
                          </a:sp3d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12" name="Zoom de Seção 11">
                  <a:hlinkClick r:id="rId3" action="ppaction://hlinksldjump"/>
                  <a:extLst>
                    <a:ext uri="{FF2B5EF4-FFF2-40B4-BE49-F238E27FC236}">
                      <a16:creationId xmlns:a16="http://schemas.microsoft.com/office/drawing/2014/main" id="{5C7BFC43-BAA8-4107-B83D-9833FE3AC10F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70560" y="990599"/>
                  <a:ext cx="3317142" cy="2630532"/>
                </a:xfrm>
                <a:prstGeom prst="rect">
                  <a:avLst/>
                </a:prstGeom>
                <a:solidFill>
                  <a:srgbClr val="92D050"/>
                </a:solidFill>
                <a:ln w="3175"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14" name="Zoom de Seção 13">
                  <a:extLst>
                    <a:ext uri="{FF2B5EF4-FFF2-40B4-BE49-F238E27FC236}">
                      <a16:creationId xmlns:a16="http://schemas.microsoft.com/office/drawing/2014/main" id="{8A5BB974-E4EE-47E5-8F1F-71F89526EC1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684303142"/>
                    </p:ext>
                  </p:extLst>
                </p:nvPr>
              </p:nvGraphicFramePr>
              <p:xfrm>
                <a:off x="4577047" y="816772"/>
                <a:ext cx="3240000" cy="2557161"/>
              </p:xfrm>
              <a:graphic>
                <a:graphicData uri="http://schemas.microsoft.com/office/powerpoint/2016/sectionzoom">
                  <psez:sectionZm>
                    <psez:sectionZmObj sectionId="{AB097D56-2096-4AF3-B4E7-FDAF8F781698}">
                      <psez:zmPr id="{B4FBFC11-3E18-465C-B1D2-79A78089DFB2}" transitionDur="1000">
                        <p166:blipFill xmlns:p166="http://schemas.microsoft.com/office/powerpoint/2016/6/main">
                          <a:blip r:embed="rId5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3317142" cy="2630532"/>
                          </a:xfrm>
                          <a:prstGeom prst="rect">
                            <a:avLst/>
                          </a:prstGeom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n w="3175">
                            <a:noFill/>
                          </a:ln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/>
                          </a:sp3d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14" name="Zoom de Seção 13">
                  <a:hlinkClick r:id="rId6" action="ppaction://hlinksldjump"/>
                  <a:extLst>
                    <a:ext uri="{FF2B5EF4-FFF2-40B4-BE49-F238E27FC236}">
                      <a16:creationId xmlns:a16="http://schemas.microsoft.com/office/drawing/2014/main" id="{8A5BB974-E4EE-47E5-8F1F-71F89526EC11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333338" y="990599"/>
                  <a:ext cx="3317142" cy="2630532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 w="3175"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16" name="Zoom de Seção 15">
                  <a:extLst>
                    <a:ext uri="{FF2B5EF4-FFF2-40B4-BE49-F238E27FC236}">
                      <a16:creationId xmlns:a16="http://schemas.microsoft.com/office/drawing/2014/main" id="{26F08A33-738A-415E-B874-5E5254DFB40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934931492"/>
                    </p:ext>
                  </p:extLst>
                </p:nvPr>
              </p:nvGraphicFramePr>
              <p:xfrm>
                <a:off x="999448" y="3592985"/>
                <a:ext cx="3240000" cy="2557161"/>
              </p:xfrm>
              <a:graphic>
                <a:graphicData uri="http://schemas.microsoft.com/office/powerpoint/2016/sectionzoom">
                  <psez:sectionZm>
                    <psez:sectionZmObj sectionId="{377E4D46-6B4D-4163-9912-861CBD412D17}">
                      <psez:zmPr id="{5BCB78FE-1EFC-4684-9532-8E379FBF6A18}" transitionDur="1000">
                        <p166:blipFill xmlns:p166="http://schemas.microsoft.com/office/powerpoint/2016/6/main">
                          <a:blip r:embed="rId8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3317142" cy="2630532"/>
                          </a:xfrm>
                          <a:prstGeom prst="rect">
                            <a:avLst/>
                          </a:prstGeom>
                          <a:solidFill>
                            <a:srgbClr val="92D050"/>
                          </a:solidFill>
                          <a:ln w="3175">
                            <a:noFill/>
                          </a:ln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/>
                          </a:sp3d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16" name="Zoom de Seção 15">
                  <a:hlinkClick r:id="rId9" action="ppaction://hlinksldjump"/>
                  <a:extLst>
                    <a:ext uri="{FF2B5EF4-FFF2-40B4-BE49-F238E27FC236}">
                      <a16:creationId xmlns:a16="http://schemas.microsoft.com/office/drawing/2014/main" id="{26F08A33-738A-415E-B874-5E5254DFB40B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70560" y="3846468"/>
                  <a:ext cx="3317142" cy="2630532"/>
                </a:xfrm>
                <a:prstGeom prst="rect">
                  <a:avLst/>
                </a:prstGeom>
                <a:solidFill>
                  <a:srgbClr val="92D050"/>
                </a:solidFill>
                <a:ln w="3175"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pic>
          </mc:Fallback>
        </mc:AlternateContent>
        <mc:AlternateContent xmlns:mc="http://schemas.openxmlformats.org/markup-compatibility/2006" xmlns:psez="http://schemas.microsoft.com/office/powerpoint/2016/sectionzoom">
          <mc:Choice Requires="psez">
            <p:graphicFrame>
              <p:nvGraphicFramePr>
                <p:cNvPr id="18" name="Zoom de Seção 17">
                  <a:extLst>
                    <a:ext uri="{FF2B5EF4-FFF2-40B4-BE49-F238E27FC236}">
                      <a16:creationId xmlns:a16="http://schemas.microsoft.com/office/drawing/2014/main" id="{F1A61A71-155B-427D-AA77-EB937AC3C81A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398517739"/>
                    </p:ext>
                  </p:extLst>
                </p:nvPr>
              </p:nvGraphicFramePr>
              <p:xfrm>
                <a:off x="4577047" y="3592985"/>
                <a:ext cx="3240000" cy="2557161"/>
              </p:xfrm>
              <a:graphic>
                <a:graphicData uri="http://schemas.microsoft.com/office/powerpoint/2016/sectionzoom">
                  <psez:sectionZm>
                    <psez:sectionZmObj sectionId="{F5E5BB95-CB89-4FEA-8AB9-9BDB1F98C117}">
                      <psez:zmPr id="{4DB639CA-99BE-406C-B296-EA0D9A3CDEA5}" transitionDur="1000">
                        <p166:blipFill xmlns:p166="http://schemas.microsoft.com/office/powerpoint/2016/6/main">
                          <a:blip r:embed="rId11"/>
                          <a:stretch>
                            <a:fillRect/>
                          </a:stretch>
                        </p166:blipFill>
                        <p166:spPr xmlns:p166="http://schemas.microsoft.com/office/powerpoint/2016/6/main">
                          <a:xfrm>
                            <a:off x="0" y="0"/>
                            <a:ext cx="3317142" cy="2630532"/>
                          </a:xfrm>
                          <a:prstGeom prst="rect">
                            <a:avLst/>
                          </a:prstGeom>
                          <a:solidFill>
                            <a:srgbClr val="92D050"/>
                          </a:solidFill>
                          <a:ln w="3175">
                            <a:noFill/>
                          </a:ln>
                          <a:scene3d>
                            <a:camera prst="orthographicFront"/>
                            <a:lightRig rig="threePt" dir="t"/>
                          </a:scene3d>
                          <a:sp3d>
                            <a:bevelT/>
                          </a:sp3d>
                        </p166:spPr>
                      </psez:zmPr>
                    </psez:sectionZmObj>
                  </psez:sectionZm>
                </a:graphicData>
              </a:graphic>
            </p:graphicFrame>
          </mc:Choice>
          <mc:Fallback xmlns="">
            <p:pic>
              <p:nvPicPr>
                <p:cNvPr id="18" name="Zoom de Seção 17">
                  <a:hlinkClick r:id="rId12" action="ppaction://hlinksldjump"/>
                  <a:extLst>
                    <a:ext uri="{FF2B5EF4-FFF2-40B4-BE49-F238E27FC236}">
                      <a16:creationId xmlns:a16="http://schemas.microsoft.com/office/drawing/2014/main" id="{F1A61A71-155B-427D-AA77-EB937AC3C81A}"/>
                    </a:ext>
                  </a:extLst>
                </p:cNvPr>
                <p:cNvPicPr>
                  <a:picLocks noGrp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333338" y="3846468"/>
                  <a:ext cx="3317142" cy="2630532"/>
                </a:xfrm>
                <a:prstGeom prst="rect">
                  <a:avLst/>
                </a:prstGeom>
                <a:solidFill>
                  <a:srgbClr val="92D050"/>
                </a:solidFill>
                <a:ln w="3175">
                  <a:noFill/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67641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BD832B7-7527-4960-A53C-F2BCF4E16232}"/>
              </a:ext>
            </a:extLst>
          </p:cNvPr>
          <p:cNvSpPr/>
          <p:nvPr/>
        </p:nvSpPr>
        <p:spPr>
          <a:xfrm>
            <a:off x="288720" y="1557120"/>
            <a:ext cx="8566560" cy="11263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 é admitida a substituição da ECD até o fim do prazo de entrega relativo ao ano-calendário subsequente.</a:t>
            </a:r>
            <a:endParaRPr lang="pt-BR" sz="2800" dirty="0"/>
          </a:p>
        </p:txBody>
      </p:sp>
      <p:sp>
        <p:nvSpPr>
          <p:cNvPr id="189" name="CustomShape 1"/>
          <p:cNvSpPr/>
          <p:nvPr/>
        </p:nvSpPr>
        <p:spPr>
          <a:xfrm>
            <a:off x="0" y="914400"/>
            <a:ext cx="9141480" cy="360"/>
          </a:xfrm>
          <a:prstGeom prst="rect">
            <a:avLst/>
          </a:prstGeom>
        </p:spPr>
      </p:sp>
      <p:sp>
        <p:nvSpPr>
          <p:cNvPr id="190" name="Line 2"/>
          <p:cNvSpPr/>
          <p:nvPr/>
        </p:nvSpPr>
        <p:spPr>
          <a:xfrm>
            <a:off x="0" y="836640"/>
            <a:ext cx="9144000" cy="1440"/>
          </a:xfrm>
          <a:prstGeom prst="line">
            <a:avLst/>
          </a:prstGeom>
          <a:ln w="25560">
            <a:solidFill>
              <a:srgbClr val="CC6600"/>
            </a:solidFill>
            <a:miter/>
          </a:ln>
        </p:spPr>
      </p:sp>
      <p:sp>
        <p:nvSpPr>
          <p:cNvPr id="192" name="CustomShape 4"/>
          <p:cNvSpPr/>
          <p:nvPr/>
        </p:nvSpPr>
        <p:spPr>
          <a:xfrm>
            <a:off x="288720" y="3414600"/>
            <a:ext cx="8566560" cy="166032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just"/>
            <a:r>
              <a:rPr lang="pt-BR" sz="2400" b="1" u="sng" dirty="0">
                <a:solidFill>
                  <a:schemeClr val="tx2">
                    <a:lumMod val="75000"/>
                  </a:schemeClr>
                </a:solidFill>
                <a:latin typeface="Arial"/>
              </a:rPr>
              <a:t>Exemplo: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Arial"/>
              </a:rPr>
              <a:t> A ECD referente ao </a:t>
            </a:r>
            <a:r>
              <a:rPr lang="pt-BR" sz="2400" u="sng" dirty="0">
                <a:solidFill>
                  <a:schemeClr val="tx2">
                    <a:lumMod val="75000"/>
                  </a:schemeClr>
                </a:solidFill>
                <a:latin typeface="Arial"/>
              </a:rPr>
              <a:t>ano-calendário 2017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Arial"/>
              </a:rPr>
              <a:t> só pode ser substituída até o final do prazo de entrega da ECD do </a:t>
            </a:r>
            <a:r>
              <a:rPr lang="pt-BR" sz="2400" u="sng" dirty="0">
                <a:solidFill>
                  <a:schemeClr val="tx2">
                    <a:lumMod val="75000"/>
                  </a:schemeClr>
                </a:solidFill>
                <a:latin typeface="Arial"/>
              </a:rPr>
              <a:t>ano-calendário 2018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Arial"/>
              </a:rPr>
              <a:t>, ou seja, </a:t>
            </a: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Arial"/>
              </a:rPr>
              <a:t>até 31 de maio de 2019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Arial"/>
              </a:rPr>
              <a:t>.</a:t>
            </a:r>
            <a:endParaRPr sz="2400" dirty="0">
              <a:solidFill>
                <a:schemeClr val="tx2">
                  <a:lumMod val="75000"/>
                </a:schemeClr>
              </a:solidFill>
              <a:latin typeface="Arial"/>
            </a:endParaRPr>
          </a:p>
        </p:txBody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7FB1599C-F977-4085-A162-057106A5F361}"/>
              </a:ext>
            </a:extLst>
          </p:cNvPr>
          <p:cNvSpPr/>
          <p:nvPr/>
        </p:nvSpPr>
        <p:spPr>
          <a:xfrm>
            <a:off x="1907640" y="155160"/>
            <a:ext cx="6550560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7- Substituição (Prazo)</a:t>
            </a:r>
            <a:endParaRPr sz="3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91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0" y="914400"/>
            <a:ext cx="9141480" cy="360"/>
          </a:xfrm>
          <a:prstGeom prst="rect">
            <a:avLst/>
          </a:prstGeom>
        </p:spPr>
      </p:sp>
      <p:sp>
        <p:nvSpPr>
          <p:cNvPr id="229" name="Line 2"/>
          <p:cNvSpPr/>
          <p:nvPr/>
        </p:nvSpPr>
        <p:spPr>
          <a:xfrm>
            <a:off x="0" y="836640"/>
            <a:ext cx="9144000" cy="1440"/>
          </a:xfrm>
          <a:prstGeom prst="line">
            <a:avLst/>
          </a:prstGeom>
          <a:ln w="25560">
            <a:solidFill>
              <a:srgbClr val="CC6600"/>
            </a:solidFill>
            <a:miter/>
          </a:ln>
        </p:spPr>
      </p:sp>
      <p:sp>
        <p:nvSpPr>
          <p:cNvPr id="230" name="CustomShape 3"/>
          <p:cNvSpPr/>
          <p:nvPr/>
        </p:nvSpPr>
        <p:spPr>
          <a:xfrm>
            <a:off x="1907640" y="155160"/>
            <a:ext cx="5560200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11- Multas</a:t>
            </a:r>
            <a:endParaRPr sz="3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1" name="CustomShape 4"/>
          <p:cNvSpPr/>
          <p:nvPr/>
        </p:nvSpPr>
        <p:spPr>
          <a:xfrm>
            <a:off x="300780" y="1269000"/>
            <a:ext cx="8539920" cy="543384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just"/>
            <a:r>
              <a:rPr lang="pt-BR" sz="2200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Art. 12 da Lei nº 8.218/1991, alterado pela Lei nº 13.670/2018:</a:t>
            </a:r>
          </a:p>
          <a:p>
            <a:pPr algn="just"/>
            <a:endParaRPr lang="pt-BR" sz="2200" dirty="0">
              <a:solidFill>
                <a:schemeClr val="tx2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algn="just"/>
            <a:r>
              <a:rPr lang="pt-BR" sz="2200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I – </a:t>
            </a:r>
            <a:r>
              <a:rPr lang="pt-BR" sz="2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0,5% da Receita Bruta </a:t>
            </a:r>
            <a:r>
              <a:rPr lang="pt-BR" sz="2200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- não atender aos requisitos para a apresentação dos registros e respectivos arquivos; </a:t>
            </a:r>
          </a:p>
          <a:p>
            <a:pPr algn="just"/>
            <a:endParaRPr lang="pt-BR" sz="2200" dirty="0">
              <a:solidFill>
                <a:schemeClr val="tx2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algn="just"/>
            <a:r>
              <a:rPr lang="pt-BR" sz="2200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II - </a:t>
            </a:r>
            <a:r>
              <a:rPr lang="pt-BR" sz="2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5% do valor operação correspondente, limitada a 1% </a:t>
            </a:r>
            <a:r>
              <a:rPr lang="pt-BR" sz="2200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do valor da receita bruta - omissão ou prestação incorretamente as informações referentes aos registros e respectivos arquivos; e</a:t>
            </a:r>
          </a:p>
          <a:p>
            <a:pPr algn="just"/>
            <a:endParaRPr lang="pt-BR" sz="2200" dirty="0">
              <a:solidFill>
                <a:schemeClr val="tx2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algn="just"/>
            <a:r>
              <a:rPr lang="pt-BR" sz="2200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  <a:cs typeface="Calibri" panose="020F0502020204030204" pitchFamily="34" charset="0"/>
              </a:rPr>
              <a:t>III - </a:t>
            </a:r>
            <a:r>
              <a:rPr lang="pt-BR" sz="2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cs typeface="Calibri" panose="020F0502020204030204" pitchFamily="34" charset="0"/>
              </a:rPr>
              <a:t>0,02% por dia de atraso sobre a receita bruta, limitada a 1% da receita bruta</a:t>
            </a:r>
            <a:r>
              <a:rPr lang="pt-BR" sz="2200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  <a:cs typeface="Calibri" panose="020F0502020204030204" pitchFamily="34" charset="0"/>
              </a:rPr>
              <a:t> - não cumprir o prazo estabelecido para apresentação dos registros e respectivos arquivos.  </a:t>
            </a:r>
          </a:p>
          <a:p>
            <a:pPr algn="just"/>
            <a:endParaRPr sz="24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306847"/>
      </p:ext>
    </p:extLst>
  </p:cSld>
  <p:clrMapOvr>
    <a:masterClrMapping/>
  </p:clrMapOvr>
  <p:transition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0" y="914400"/>
            <a:ext cx="9141480" cy="360"/>
          </a:xfrm>
          <a:prstGeom prst="rect">
            <a:avLst/>
          </a:prstGeom>
        </p:spPr>
      </p:sp>
      <p:sp>
        <p:nvSpPr>
          <p:cNvPr id="229" name="Line 2"/>
          <p:cNvSpPr/>
          <p:nvPr/>
        </p:nvSpPr>
        <p:spPr>
          <a:xfrm>
            <a:off x="0" y="836640"/>
            <a:ext cx="9144000" cy="1440"/>
          </a:xfrm>
          <a:prstGeom prst="line">
            <a:avLst/>
          </a:prstGeom>
          <a:ln w="25560">
            <a:solidFill>
              <a:srgbClr val="CC6600"/>
            </a:solidFill>
            <a:miter/>
          </a:ln>
        </p:spPr>
      </p:sp>
      <p:sp>
        <p:nvSpPr>
          <p:cNvPr id="231" name="CustomShape 4"/>
          <p:cNvSpPr/>
          <p:nvPr/>
        </p:nvSpPr>
        <p:spPr>
          <a:xfrm>
            <a:off x="487680" y="1268640"/>
            <a:ext cx="8159880" cy="468396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just"/>
            <a:r>
              <a:rPr lang="pt-BR" sz="2400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 § Único) </a:t>
            </a:r>
            <a:r>
              <a:rPr lang="pt-BR" sz="2400" b="1" u="sng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Para o Sped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, as multas serão </a:t>
            </a:r>
            <a:r>
              <a:rPr lang="pt-BR" sz="2400" b="1" u="sng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reduzidas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:  </a:t>
            </a:r>
          </a:p>
          <a:p>
            <a:pPr algn="just"/>
            <a:endParaRPr lang="pt-BR" sz="2400" dirty="0">
              <a:solidFill>
                <a:schemeClr val="tx2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algn="just"/>
            <a:r>
              <a:rPr lang="pt-BR" sz="2400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I - </a:t>
            </a:r>
            <a:r>
              <a:rPr lang="pt-BR" sz="2400" b="1" u="sng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à metade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, quando a obrigação for cumprida após o prazo, mas antes de qualquer procedimento de ofício; </a:t>
            </a:r>
          </a:p>
          <a:p>
            <a:pPr algn="just"/>
            <a:endParaRPr lang="pt-BR" sz="2400" dirty="0">
              <a:solidFill>
                <a:schemeClr val="tx2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algn="just"/>
            <a:r>
              <a:rPr lang="pt-BR" sz="2400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e</a:t>
            </a:r>
          </a:p>
          <a:p>
            <a:pPr algn="just"/>
            <a:endParaRPr lang="pt-BR" sz="2400" dirty="0">
              <a:solidFill>
                <a:schemeClr val="tx2">
                  <a:lumMod val="75000"/>
                </a:schemeClr>
              </a:solidFill>
              <a:cs typeface="Calibri" panose="020F0502020204030204" pitchFamily="34" charset="0"/>
            </a:endParaRPr>
          </a:p>
          <a:p>
            <a:pPr algn="just"/>
            <a:r>
              <a:rPr lang="pt-BR" sz="2400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II - </a:t>
            </a:r>
            <a:r>
              <a:rPr lang="pt-BR" sz="2400" b="1" u="sng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a 75% 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cs typeface="Calibri" panose="020F0502020204030204" pitchFamily="34" charset="0"/>
              </a:rPr>
              <a:t>(setenta e cinco por cento), se a obrigação for cumprida no prazo fixado em intimação. </a:t>
            </a:r>
          </a:p>
          <a:p>
            <a:pPr algn="just">
              <a:lnSpc>
                <a:spcPct val="100000"/>
              </a:lnSpc>
            </a:pPr>
            <a:endParaRPr sz="2400" dirty="0"/>
          </a:p>
        </p:txBody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10D37970-BADC-4B0A-83EF-E73100BBB705}"/>
              </a:ext>
            </a:extLst>
          </p:cNvPr>
          <p:cNvSpPr/>
          <p:nvPr/>
        </p:nvSpPr>
        <p:spPr>
          <a:xfrm>
            <a:off x="1907640" y="155160"/>
            <a:ext cx="5560200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Multas</a:t>
            </a:r>
            <a:endParaRPr sz="3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609936"/>
      </p:ext>
    </p:extLst>
  </p:cSld>
  <p:clrMapOvr>
    <a:masterClrMapping/>
  </p:clrMapOvr>
  <p:transition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1"/>
          <p:cNvSpPr/>
          <p:nvPr/>
        </p:nvSpPr>
        <p:spPr>
          <a:xfrm>
            <a:off x="228600" y="152280"/>
            <a:ext cx="8912880" cy="396000"/>
          </a:xfrm>
          <a:prstGeom prst="rect">
            <a:avLst/>
          </a:prstGeom>
        </p:spPr>
      </p:sp>
      <p:sp>
        <p:nvSpPr>
          <p:cNvPr id="277" name="Line 2"/>
          <p:cNvSpPr/>
          <p:nvPr/>
        </p:nvSpPr>
        <p:spPr>
          <a:xfrm>
            <a:off x="0" y="836280"/>
            <a:ext cx="9144000" cy="1800"/>
          </a:xfrm>
          <a:prstGeom prst="line">
            <a:avLst/>
          </a:prstGeom>
          <a:ln w="31680">
            <a:solidFill>
              <a:srgbClr val="CC6600"/>
            </a:solidFill>
            <a:miter/>
          </a:ln>
        </p:spPr>
      </p:sp>
      <p:sp>
        <p:nvSpPr>
          <p:cNvPr id="5" name="CustomShape 3">
            <a:extLst>
              <a:ext uri="{FF2B5EF4-FFF2-40B4-BE49-F238E27FC236}">
                <a16:creationId xmlns:a16="http://schemas.microsoft.com/office/drawing/2014/main" id="{E192F731-6724-4FBD-B120-FE9A657B5E1C}"/>
              </a:ext>
            </a:extLst>
          </p:cNvPr>
          <p:cNvSpPr/>
          <p:nvPr/>
        </p:nvSpPr>
        <p:spPr>
          <a:xfrm>
            <a:off x="1907640" y="155160"/>
            <a:ext cx="5560200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Manual da ECD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2" name="Modelo 3D 1" descr="Livro">
                <a:extLst>
                  <a:ext uri="{FF2B5EF4-FFF2-40B4-BE49-F238E27FC236}">
                    <a16:creationId xmlns:a16="http://schemas.microsoft.com/office/drawing/2014/main" id="{AB6FE81F-194D-413F-83A3-65B193864B1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59639568"/>
                  </p:ext>
                </p:extLst>
              </p:nvPr>
            </p:nvGraphicFramePr>
            <p:xfrm>
              <a:off x="2415508" y="1737746"/>
              <a:ext cx="4635287" cy="3382508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635287" cy="3382508"/>
                    </a:xfrm>
                    <a:prstGeom prst="rect">
                      <a:avLst/>
                    </a:prstGeom>
                  </am3d:spPr>
                  <am3d:camera>
                    <am3d:pos x="0" y="0" z="6742096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965600" d="1000000"/>
                    <am3d:preTrans dx="-3" dy="-5792354" dz="2330489"/>
                    <am3d:scale>
                      <am3d:sx n="1000000" d="1000000"/>
                      <am3d:sy n="1000000" d="1000000"/>
                      <am3d:sz n="1000000" d="1000000"/>
                    </am3d:scale>
                    <am3d:rot ax="8112962" ay="-1031811" az="-9818781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53013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Modelo 3D 1" descr="Livro">
                <a:extLst>
                  <a:ext uri="{FF2B5EF4-FFF2-40B4-BE49-F238E27FC236}">
                    <a16:creationId xmlns:a16="http://schemas.microsoft.com/office/drawing/2014/main" id="{AB6FE81F-194D-413F-83A3-65B193864B1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15508" y="1737746"/>
                <a:ext cx="4635287" cy="338250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5717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0" y="914400"/>
            <a:ext cx="9141480" cy="360"/>
          </a:xfrm>
          <a:prstGeom prst="rect">
            <a:avLst/>
          </a:prstGeom>
        </p:spPr>
      </p:sp>
      <p:sp>
        <p:nvSpPr>
          <p:cNvPr id="163" name="Line 2"/>
          <p:cNvSpPr/>
          <p:nvPr/>
        </p:nvSpPr>
        <p:spPr>
          <a:xfrm>
            <a:off x="0" y="836280"/>
            <a:ext cx="9144000" cy="1800"/>
          </a:xfrm>
          <a:prstGeom prst="line">
            <a:avLst/>
          </a:prstGeom>
          <a:ln w="25560">
            <a:solidFill>
              <a:srgbClr val="CC6600"/>
            </a:solidFill>
            <a:miter/>
          </a:ln>
        </p:spPr>
      </p:sp>
      <p:sp>
        <p:nvSpPr>
          <p:cNvPr id="164" name="CustomShape 3"/>
          <p:cNvSpPr/>
          <p:nvPr/>
        </p:nvSpPr>
        <p:spPr>
          <a:xfrm>
            <a:off x="1758463" y="155160"/>
            <a:ext cx="7146386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28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Legislação de Publicação dos Manuais</a:t>
            </a:r>
            <a:endParaRPr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5" name="CustomShape 4"/>
          <p:cNvSpPr/>
          <p:nvPr/>
        </p:nvSpPr>
        <p:spPr>
          <a:xfrm>
            <a:off x="0" y="912240"/>
            <a:ext cx="8707900" cy="594396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800100" lvl="1" indent="-342900" algn="just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+mj-lt"/>
                <a:ea typeface="Lucida Sans Unicode"/>
                <a:cs typeface="Calibri" panose="020F0502020204030204" pitchFamily="34" charset="0"/>
              </a:rPr>
              <a:t>Ato Declaratório Executivo Cofis nº 34/2016. </a:t>
            </a:r>
            <a:endParaRPr lang="pt-BR" sz="2000" b="1" dirty="0">
              <a:solidFill>
                <a:schemeClr val="tx2">
                  <a:lumMod val="75000"/>
                </a:schemeClr>
              </a:solidFill>
              <a:latin typeface="+mj-lt"/>
              <a:ea typeface="Lucida Sans Unicode"/>
              <a:cs typeface="Calibri" panose="020F0502020204030204" pitchFamily="34" charset="0"/>
            </a:endParaRPr>
          </a:p>
          <a:p>
            <a:pPr lvl="1" algn="just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00000"/>
            </a:pPr>
            <a:r>
              <a:rPr lang="pt-BR" sz="2000" dirty="0">
                <a:solidFill>
                  <a:schemeClr val="tx2">
                    <a:lumMod val="75000"/>
                  </a:schemeClr>
                </a:solidFill>
                <a:latin typeface="+mj-lt"/>
                <a:ea typeface="Lucida Sans Unicode"/>
                <a:cs typeface="Calibri" panose="020F0502020204030204" pitchFamily="34" charset="0"/>
              </a:rPr>
              <a:t>Dispõe sobre o Manual de Orientação do Leiaute da Escrituração Contábil Digital (leiautes 1 – Até AC 2012, 2 – AC 2013, 3 – AC 2014 e 4 – AC 2015).</a:t>
            </a:r>
          </a:p>
          <a:p>
            <a:pPr lvl="1" algn="just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00000"/>
            </a:pPr>
            <a:endParaRPr lang="pt-BR" sz="800" dirty="0">
              <a:solidFill>
                <a:schemeClr val="tx2">
                  <a:lumMod val="75000"/>
                </a:schemeClr>
              </a:solidFill>
              <a:latin typeface="+mj-lt"/>
              <a:ea typeface="Lucida Sans Unicode"/>
              <a:cs typeface="Calibri" panose="020F0502020204030204" pitchFamily="34" charset="0"/>
            </a:endParaRPr>
          </a:p>
          <a:p>
            <a:pPr marL="800100" lvl="1" indent="-342900" algn="just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+mj-lt"/>
                <a:ea typeface="Lucida Sans Unicode"/>
                <a:cs typeface="Calibri" panose="020F0502020204030204" pitchFamily="34" charset="0"/>
              </a:rPr>
              <a:t>Ato Declaratório Executivo Cofis nº 29/2017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+mj-lt"/>
                <a:ea typeface="Lucida Sans Unicode"/>
                <a:cs typeface="Calibri" panose="020F0502020204030204" pitchFamily="34" charset="0"/>
              </a:rPr>
              <a:t>.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  <a:latin typeface="+mj-lt"/>
                <a:ea typeface="Lucida Sans Unicode"/>
                <a:cs typeface="Calibri" panose="020F0502020204030204" pitchFamily="34" charset="0"/>
              </a:rPr>
              <a:t> </a:t>
            </a:r>
          </a:p>
          <a:p>
            <a:pPr lvl="1" algn="just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00000"/>
            </a:pPr>
            <a:r>
              <a:rPr lang="pt-BR" sz="2000" dirty="0">
                <a:solidFill>
                  <a:schemeClr val="tx2">
                    <a:lumMod val="75000"/>
                  </a:schemeClr>
                </a:solidFill>
                <a:latin typeface="+mj-lt"/>
                <a:ea typeface="Lucida Sans Unicode"/>
                <a:cs typeface="Calibri" panose="020F0502020204030204" pitchFamily="34" charset="0"/>
              </a:rPr>
              <a:t>Dispõe sobre o Manual de Orientação do Leiaute da Escrituração Contábil Digital (leiaute 5 – AC 2016).</a:t>
            </a:r>
          </a:p>
          <a:p>
            <a:pPr marL="800100" lvl="1" indent="-342900" algn="just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endParaRPr lang="pt-BR" sz="800" dirty="0">
              <a:solidFill>
                <a:schemeClr val="tx2">
                  <a:lumMod val="75000"/>
                </a:schemeClr>
              </a:solidFill>
              <a:latin typeface="+mj-lt"/>
              <a:cs typeface="Calibri" panose="020F0502020204030204" pitchFamily="34" charset="0"/>
            </a:endParaRPr>
          </a:p>
          <a:p>
            <a:pPr marL="800100" lvl="1" indent="-342900" algn="just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+mj-lt"/>
                <a:ea typeface="Lucida Sans Unicode"/>
                <a:cs typeface="Calibri" panose="020F0502020204030204" pitchFamily="34" charset="0"/>
              </a:rPr>
              <a:t>Ato Declaratório Executivo Cofis nº 27/2018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+mj-lt"/>
                <a:ea typeface="Lucida Sans Unicode"/>
                <a:cs typeface="Calibri" panose="020F0502020204030204" pitchFamily="34" charset="0"/>
              </a:rPr>
              <a:t>. </a:t>
            </a:r>
            <a:endParaRPr lang="pt-BR" dirty="0">
              <a:solidFill>
                <a:schemeClr val="tx2">
                  <a:lumMod val="75000"/>
                </a:schemeClr>
              </a:solidFill>
              <a:latin typeface="+mj-lt"/>
              <a:ea typeface="Lucida Sans Unicode"/>
              <a:cs typeface="Calibri" panose="020F0502020204030204" pitchFamily="34" charset="0"/>
            </a:endParaRPr>
          </a:p>
          <a:p>
            <a:pPr lvl="1" algn="just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00000"/>
            </a:pPr>
            <a:r>
              <a:rPr lang="pt-BR" sz="2000" dirty="0">
                <a:solidFill>
                  <a:schemeClr val="tx2">
                    <a:lumMod val="75000"/>
                  </a:schemeClr>
                </a:solidFill>
                <a:latin typeface="+mj-lt"/>
                <a:ea typeface="Lucida Sans Unicode"/>
                <a:cs typeface="Calibri" panose="020F0502020204030204" pitchFamily="34" charset="0"/>
              </a:rPr>
              <a:t>Dispõe sobre o Manual de Orientação do Leiaute da Escrituração Contábil Digital (leiautes 6 – AC 2017).</a:t>
            </a:r>
          </a:p>
          <a:p>
            <a:pPr lvl="1" algn="just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00000"/>
            </a:pPr>
            <a:endParaRPr lang="pt-BR" sz="800" dirty="0">
              <a:solidFill>
                <a:schemeClr val="tx2">
                  <a:lumMod val="75000"/>
                </a:schemeClr>
              </a:solidFill>
              <a:latin typeface="+mj-lt"/>
              <a:ea typeface="Lucida Sans Unicode"/>
              <a:cs typeface="Calibri" panose="020F0502020204030204" pitchFamily="34" charset="0"/>
            </a:endParaRPr>
          </a:p>
          <a:p>
            <a:pPr marL="800100" lvl="1" indent="-342900" algn="just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+mj-lt"/>
                <a:ea typeface="Lucida Sans Unicode"/>
                <a:cs typeface="Calibri" panose="020F0502020204030204" pitchFamily="34" charset="0"/>
              </a:rPr>
              <a:t>Ato Declaratório Executivo Cofis nº 83/2018. </a:t>
            </a:r>
          </a:p>
          <a:p>
            <a:pPr lvl="1" algn="just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00000"/>
            </a:pPr>
            <a:r>
              <a:rPr lang="pt-BR" sz="2000" dirty="0">
                <a:solidFill>
                  <a:schemeClr val="tx2">
                    <a:lumMod val="75000"/>
                  </a:schemeClr>
                </a:solidFill>
                <a:latin typeface="+mj-lt"/>
                <a:ea typeface="Lucida Sans Unicode"/>
                <a:cs typeface="Calibri" panose="020F0502020204030204" pitchFamily="34" charset="0"/>
              </a:rPr>
              <a:t>Dispõe sobre o Manual de Orientação do Leiaute da Escrituração Contábil Digital (leiaute 7 – AC 2018).</a:t>
            </a:r>
          </a:p>
          <a:p>
            <a:pPr lvl="1" algn="just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00000"/>
            </a:pPr>
            <a:endParaRPr lang="pt-BR" sz="800" dirty="0">
              <a:solidFill>
                <a:schemeClr val="tx2">
                  <a:lumMod val="75000"/>
                </a:schemeClr>
              </a:solidFill>
              <a:latin typeface="+mj-lt"/>
              <a:ea typeface="Lucida Sans Unicode"/>
              <a:cs typeface="Calibri" panose="020F0502020204030204" pitchFamily="34" charset="0"/>
            </a:endParaRPr>
          </a:p>
          <a:p>
            <a:pPr marL="800100" lvl="1" indent="-342900" algn="just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Lucida Sans Unicode"/>
                <a:cs typeface="Calibri" panose="020F0502020204030204" pitchFamily="34" charset="0"/>
              </a:rPr>
              <a:t>Ato Declaratório Executivo Cofis nº 64/2019. </a:t>
            </a:r>
          </a:p>
          <a:p>
            <a:pPr lvl="1" algn="just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00000"/>
            </a:pPr>
            <a:r>
              <a:rPr lang="pt-BR" sz="2000" dirty="0">
                <a:latin typeface="+mj-lt"/>
                <a:ea typeface="Lucida Sans Unicode"/>
                <a:cs typeface="Calibri" panose="020F0502020204030204" pitchFamily="34" charset="0"/>
              </a:rPr>
              <a:t>Dispõe sobre o Manual de Orientação do Leiaute da Escrituração Contábil Digital (leiaute 8 – AC 2019).</a:t>
            </a:r>
          </a:p>
          <a:p>
            <a:pPr lvl="1" algn="just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00000"/>
            </a:pPr>
            <a:endParaRPr lang="pt-BR" sz="2000" dirty="0">
              <a:solidFill>
                <a:schemeClr val="tx2">
                  <a:lumMod val="75000"/>
                </a:schemeClr>
              </a:solidFill>
              <a:latin typeface="+mj-lt"/>
              <a:ea typeface="Lucida Sans Unicode"/>
              <a:cs typeface="Calibri" panose="020F0502020204030204" pitchFamily="34" charset="0"/>
            </a:endParaRPr>
          </a:p>
          <a:p>
            <a:pPr marL="800100" lvl="1" indent="-342900" algn="just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endParaRPr dirty="0">
              <a:solidFill>
                <a:schemeClr val="tx2">
                  <a:lumMod val="75000"/>
                </a:schemeClr>
              </a:solidFill>
              <a:latin typeface="+mj-lt"/>
            </a:endParaRPr>
          </a:p>
          <a:p>
            <a:pPr algn="just">
              <a:lnSpc>
                <a:spcPct val="100000"/>
              </a:lnSpc>
            </a:pPr>
            <a:endParaRPr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8034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1"/>
          <p:cNvSpPr/>
          <p:nvPr/>
        </p:nvSpPr>
        <p:spPr>
          <a:xfrm>
            <a:off x="228600" y="152280"/>
            <a:ext cx="8912880" cy="396000"/>
          </a:xfrm>
          <a:prstGeom prst="rect">
            <a:avLst/>
          </a:prstGeom>
        </p:spPr>
      </p:sp>
      <p:sp>
        <p:nvSpPr>
          <p:cNvPr id="277" name="Line 2"/>
          <p:cNvSpPr/>
          <p:nvPr/>
        </p:nvSpPr>
        <p:spPr>
          <a:xfrm>
            <a:off x="0" y="836280"/>
            <a:ext cx="9144000" cy="1800"/>
          </a:xfrm>
          <a:prstGeom prst="line">
            <a:avLst/>
          </a:prstGeom>
          <a:ln w="31680">
            <a:solidFill>
              <a:srgbClr val="CC6600"/>
            </a:solidFill>
            <a:miter/>
          </a:ln>
        </p:spPr>
      </p:sp>
      <p:sp>
        <p:nvSpPr>
          <p:cNvPr id="5" name="CustomShape 3">
            <a:extLst>
              <a:ext uri="{FF2B5EF4-FFF2-40B4-BE49-F238E27FC236}">
                <a16:creationId xmlns:a16="http://schemas.microsoft.com/office/drawing/2014/main" id="{E192F731-6724-4FBD-B120-FE9A657B5E1C}"/>
              </a:ext>
            </a:extLst>
          </p:cNvPr>
          <p:cNvSpPr/>
          <p:nvPr/>
        </p:nvSpPr>
        <p:spPr>
          <a:xfrm>
            <a:off x="1907640" y="155160"/>
            <a:ext cx="5560200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Manual da ECD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2" name="Modelo 3D 1" descr="Livro">
                <a:extLst>
                  <a:ext uri="{FF2B5EF4-FFF2-40B4-BE49-F238E27FC236}">
                    <a16:creationId xmlns:a16="http://schemas.microsoft.com/office/drawing/2014/main" id="{AB6FE81F-194D-413F-83A3-65B193864B1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71661677"/>
                  </p:ext>
                </p:extLst>
              </p:nvPr>
            </p:nvGraphicFramePr>
            <p:xfrm>
              <a:off x="5727830" y="3995580"/>
              <a:ext cx="2779330" cy="272644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779330" cy="2726446"/>
                    </a:xfrm>
                    <a:prstGeom prst="rect">
                      <a:avLst/>
                    </a:prstGeom>
                  </am3d:spPr>
                  <am3d:camera>
                    <am3d:pos x="0" y="0" z="6742096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965600" d="1000000"/>
                    <am3d:preTrans dx="-3" dy="-5792354" dz="2330489"/>
                    <am3d:scale>
                      <am3d:sx n="1000000" d="1000000"/>
                      <am3d:sy n="1000000" d="1000000"/>
                      <am3d:sz n="1000000" d="1000000"/>
                    </am3d:scale>
                    <am3d:rot ax="4622397" ay="1511099" az="3695698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294256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Modelo 3D 1" descr="Livro">
                <a:extLst>
                  <a:ext uri="{FF2B5EF4-FFF2-40B4-BE49-F238E27FC236}">
                    <a16:creationId xmlns:a16="http://schemas.microsoft.com/office/drawing/2014/main" id="{AB6FE81F-194D-413F-83A3-65B193864B1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27830" y="3995580"/>
                <a:ext cx="2779330" cy="2726446"/>
              </a:xfrm>
              <a:prstGeom prst="rect">
                <a:avLst/>
              </a:prstGeom>
            </p:spPr>
          </p:pic>
        </mc:Fallback>
      </mc:AlternateContent>
      <p:sp>
        <p:nvSpPr>
          <p:cNvPr id="7" name="CustomShape 4">
            <a:extLst>
              <a:ext uri="{FF2B5EF4-FFF2-40B4-BE49-F238E27FC236}">
                <a16:creationId xmlns:a16="http://schemas.microsoft.com/office/drawing/2014/main" id="{C41CA69D-A07E-452D-85C6-2A0F88DE07D1}"/>
              </a:ext>
            </a:extLst>
          </p:cNvPr>
          <p:cNvSpPr/>
          <p:nvPr/>
        </p:nvSpPr>
        <p:spPr>
          <a:xfrm>
            <a:off x="502920" y="1196640"/>
            <a:ext cx="7963920" cy="511020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3600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800" b="1" i="1" dirty="0">
                <a:solidFill>
                  <a:schemeClr val="tx2">
                    <a:lumMod val="75000"/>
                  </a:schemeClr>
                </a:solidFill>
              </a:rPr>
              <a:t>Capítulo 1 – </a:t>
            </a:r>
            <a:r>
              <a:rPr lang="pt-BR" sz="2800" b="1" i="1" dirty="0">
                <a:solidFill>
                  <a:srgbClr val="0000CC"/>
                </a:solidFill>
              </a:rPr>
              <a:t>Dúvidas Frequentes</a:t>
            </a:r>
          </a:p>
          <a:p>
            <a:pPr marL="3600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800" b="1" dirty="0">
                <a:solidFill>
                  <a:schemeClr val="tx2">
                    <a:lumMod val="75000"/>
                  </a:schemeClr>
                </a:solidFill>
              </a:rPr>
              <a:t>Capítulo 2 – </a:t>
            </a:r>
            <a:r>
              <a:rPr lang="pt-BR" sz="2800" b="1" dirty="0">
                <a:solidFill>
                  <a:srgbClr val="0000CC"/>
                </a:solidFill>
              </a:rPr>
              <a:t>Informações do Arquivo – </a:t>
            </a:r>
            <a:r>
              <a:rPr lang="pt-BR" sz="2800" b="1" i="1" dirty="0">
                <a:solidFill>
                  <a:srgbClr val="0000CC"/>
                </a:solidFill>
              </a:rPr>
              <a:t>Software</a:t>
            </a:r>
            <a:r>
              <a:rPr lang="pt-BR" sz="2800" b="1" dirty="0">
                <a:solidFill>
                  <a:srgbClr val="0000CC"/>
                </a:solidFill>
              </a:rPr>
              <a:t> </a:t>
            </a:r>
            <a:r>
              <a:rPr lang="pt-BR" sz="2800" b="1" i="1" dirty="0" err="1">
                <a:solidFill>
                  <a:srgbClr val="0000CC"/>
                </a:solidFill>
              </a:rPr>
              <a:t>House</a:t>
            </a:r>
            <a:endParaRPr lang="pt-BR" sz="2800" b="1" i="1" dirty="0">
              <a:solidFill>
                <a:srgbClr val="0000CC"/>
              </a:solidFill>
            </a:endParaRPr>
          </a:p>
          <a:p>
            <a:pPr marL="3600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</a:rPr>
              <a:t>Capítulo 3 – </a:t>
            </a:r>
            <a:r>
              <a:rPr lang="pt-BR" sz="3000" b="1" dirty="0">
                <a:solidFill>
                  <a:srgbClr val="0000CC"/>
                </a:solidFill>
                <a:highlight>
                  <a:srgbClr val="FFFF00"/>
                </a:highlight>
              </a:rPr>
              <a:t>Blocos, Registros, Campos e Regras de Validação do Leiaute da ECD</a:t>
            </a:r>
          </a:p>
          <a:p>
            <a:pPr marL="3600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800" b="1" dirty="0">
                <a:solidFill>
                  <a:schemeClr val="tx2">
                    <a:lumMod val="75000"/>
                  </a:schemeClr>
                </a:solidFill>
              </a:rPr>
              <a:t>Capítulo 4 – </a:t>
            </a:r>
            <a:r>
              <a:rPr lang="pt-BR" sz="2800" b="1" dirty="0">
                <a:solidFill>
                  <a:srgbClr val="0000CC"/>
                </a:solidFill>
              </a:rPr>
              <a:t>Tipos de Regras de Validação</a:t>
            </a:r>
          </a:p>
          <a:p>
            <a:pPr marL="3600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800" b="1" dirty="0">
                <a:solidFill>
                  <a:schemeClr val="tx2">
                    <a:lumMod val="75000"/>
                  </a:schemeClr>
                </a:solidFill>
              </a:rPr>
              <a:t>Anexo – </a:t>
            </a:r>
            <a:r>
              <a:rPr lang="pt-BR" sz="2800" b="1" dirty="0">
                <a:solidFill>
                  <a:srgbClr val="0000CC"/>
                </a:solidFill>
              </a:rPr>
              <a:t>Alterações em relação ao leiaute anterior</a:t>
            </a:r>
            <a:endParaRPr lang="pt-BR" sz="2800" b="1" i="1" dirty="0">
              <a:solidFill>
                <a:srgbClr val="0000CC"/>
              </a:solidFill>
            </a:endParaRPr>
          </a:p>
          <a:p>
            <a:pPr marL="800100" lvl="1" indent="-342900" algn="just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endParaRPr sz="28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  <a:p>
            <a:pPr algn="just">
              <a:lnSpc>
                <a:spcPct val="100000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852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ustomShape 1"/>
          <p:cNvSpPr/>
          <p:nvPr/>
        </p:nvSpPr>
        <p:spPr>
          <a:xfrm>
            <a:off x="228600" y="152280"/>
            <a:ext cx="8912880" cy="396000"/>
          </a:xfrm>
          <a:prstGeom prst="rect">
            <a:avLst/>
          </a:prstGeom>
        </p:spPr>
      </p:sp>
      <p:sp>
        <p:nvSpPr>
          <p:cNvPr id="281" name="Line 2"/>
          <p:cNvSpPr/>
          <p:nvPr/>
        </p:nvSpPr>
        <p:spPr>
          <a:xfrm>
            <a:off x="0" y="836280"/>
            <a:ext cx="9144000" cy="1800"/>
          </a:xfrm>
          <a:prstGeom prst="line">
            <a:avLst/>
          </a:prstGeom>
          <a:ln w="31680">
            <a:solidFill>
              <a:srgbClr val="CC6600"/>
            </a:solidFill>
            <a:miter/>
          </a:ln>
        </p:spPr>
      </p:sp>
      <p:sp>
        <p:nvSpPr>
          <p:cNvPr id="282" name="CustomShape 3"/>
          <p:cNvSpPr/>
          <p:nvPr/>
        </p:nvSpPr>
        <p:spPr>
          <a:xfrm>
            <a:off x="1907640" y="155160"/>
            <a:ext cx="5560200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Blocos</a:t>
            </a:r>
            <a:endParaRPr sz="3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283" name="Table 4"/>
          <p:cNvGraphicFramePr/>
          <p:nvPr>
            <p:extLst>
              <p:ext uri="{D42A27DB-BD31-4B8C-83A1-F6EECF244321}">
                <p14:modId xmlns:p14="http://schemas.microsoft.com/office/powerpoint/2010/main" val="4206206465"/>
              </p:ext>
            </p:extLst>
          </p:nvPr>
        </p:nvGraphicFramePr>
        <p:xfrm>
          <a:off x="675249" y="1050120"/>
          <a:ext cx="7779434" cy="4969802"/>
        </p:xfrm>
        <a:graphic>
          <a:graphicData uri="http://schemas.openxmlformats.org/drawingml/2006/table">
            <a:tbl>
              <a:tblPr/>
              <a:tblGrid>
                <a:gridCol w="1127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515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92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2400" b="1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Bloco</a:t>
                      </a:r>
                      <a:endParaRPr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t-BR" sz="2400" b="1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Descrição</a:t>
                      </a:r>
                      <a:endParaRPr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92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3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sz="3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pt-BR" sz="28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Abertura, Identificação e Referências</a:t>
                      </a:r>
                      <a:endParaRPr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92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3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endParaRPr sz="3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pt-BR" sz="28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Recuperação da ECD Anterior</a:t>
                      </a:r>
                      <a:endParaRPr sz="28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548256"/>
                  </a:ext>
                </a:extLst>
              </a:tr>
              <a:tr h="7192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3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</a:t>
                      </a:r>
                      <a:endParaRPr sz="3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pt-BR" sz="28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Lançamentos Contábeis</a:t>
                      </a:r>
                      <a:endParaRPr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92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3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</a:t>
                      </a:r>
                      <a:endParaRPr sz="3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pt-BR" sz="28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Demonstrações Contábeis</a:t>
                      </a:r>
                      <a:endParaRPr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68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3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  <a:endParaRPr sz="3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pt-BR" sz="28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Conglomerados Econômicos </a:t>
                      </a:r>
                      <a:endParaRPr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67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pt-BR" sz="32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sz="3200" b="1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r>
                        <a:rPr lang="pt-BR" sz="28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Controle e Encerramento do Arquivo Digital</a:t>
                      </a:r>
                      <a:endParaRPr sz="2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377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>
            <a:extLst>
              <a:ext uri="{FF2B5EF4-FFF2-40B4-BE49-F238E27FC236}">
                <a16:creationId xmlns:a16="http://schemas.microsoft.com/office/drawing/2014/main" id="{2AA52091-76A4-4CB3-AC02-E4D22B1720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7643" y="1066800"/>
            <a:ext cx="8748713" cy="5159375"/>
          </a:xfrm>
        </p:spPr>
        <p:txBody>
          <a:bodyPr/>
          <a:lstStyle/>
          <a:p>
            <a:pPr marL="324000" lvl="1" indent="0" algn="just" eaLnBrk="1" hangingPunct="1">
              <a:lnSpc>
                <a:spcPct val="100000"/>
              </a:lnSpc>
            </a:pPr>
            <a:endParaRPr lang="pt-BR" sz="2000" dirty="0">
              <a:solidFill>
                <a:srgbClr val="0070C0"/>
              </a:solidFill>
            </a:endParaRPr>
          </a:p>
          <a:p>
            <a:pPr marL="1257300" lvl="2" indent="-457200" algn="just" eaLnBrk="1" hangingPunct="1">
              <a:buFont typeface="Wingdings" panose="05000000000000000000" pitchFamily="2" charset="2"/>
              <a:buChar char="Ø"/>
            </a:pPr>
            <a:endParaRPr lang="pt-BR" sz="2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117CA53-5F9A-4A2B-BBA4-FFACFFA6F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604" y="1491148"/>
            <a:ext cx="4981022" cy="343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stomShape 5">
            <a:extLst>
              <a:ext uri="{FF2B5EF4-FFF2-40B4-BE49-F238E27FC236}">
                <a16:creationId xmlns:a16="http://schemas.microsoft.com/office/drawing/2014/main" id="{2ABED5DD-3C16-41E8-A28D-ABC7A57FB53B}"/>
              </a:ext>
            </a:extLst>
          </p:cNvPr>
          <p:cNvSpPr/>
          <p:nvPr/>
        </p:nvSpPr>
        <p:spPr>
          <a:xfrm>
            <a:off x="1907640" y="127025"/>
            <a:ext cx="6931560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600" cap="all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ECD – NOVIDADES AC-2019</a:t>
            </a:r>
            <a:endParaRPr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39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CustomShape 1"/>
          <p:cNvSpPr/>
          <p:nvPr/>
        </p:nvSpPr>
        <p:spPr>
          <a:xfrm>
            <a:off x="228600" y="152280"/>
            <a:ext cx="8912880" cy="396000"/>
          </a:xfrm>
          <a:prstGeom prst="rect">
            <a:avLst/>
          </a:prstGeom>
        </p:spPr>
      </p:sp>
      <p:sp>
        <p:nvSpPr>
          <p:cNvPr id="277" name="Line 2"/>
          <p:cNvSpPr/>
          <p:nvPr/>
        </p:nvSpPr>
        <p:spPr>
          <a:xfrm>
            <a:off x="0" y="836280"/>
            <a:ext cx="9144000" cy="1800"/>
          </a:xfrm>
          <a:prstGeom prst="line">
            <a:avLst/>
          </a:prstGeom>
          <a:ln w="31680">
            <a:solidFill>
              <a:srgbClr val="CC6600"/>
            </a:solidFill>
            <a:miter/>
          </a:ln>
        </p:spPr>
      </p:sp>
      <p:sp>
        <p:nvSpPr>
          <p:cNvPr id="5" name="CustomShape 3">
            <a:extLst>
              <a:ext uri="{FF2B5EF4-FFF2-40B4-BE49-F238E27FC236}">
                <a16:creationId xmlns:a16="http://schemas.microsoft.com/office/drawing/2014/main" id="{E192F731-6724-4FBD-B120-FE9A657B5E1C}"/>
              </a:ext>
            </a:extLst>
          </p:cNvPr>
          <p:cNvSpPr/>
          <p:nvPr/>
        </p:nvSpPr>
        <p:spPr>
          <a:xfrm>
            <a:off x="1907640" y="155160"/>
            <a:ext cx="5560200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Novidades – AC 2019</a:t>
            </a:r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stomShape 4">
            <a:extLst>
              <a:ext uri="{FF2B5EF4-FFF2-40B4-BE49-F238E27FC236}">
                <a16:creationId xmlns:a16="http://schemas.microsoft.com/office/drawing/2014/main" id="{C41CA69D-A07E-452D-85C6-2A0F88DE07D1}"/>
              </a:ext>
            </a:extLst>
          </p:cNvPr>
          <p:cNvSpPr/>
          <p:nvPr/>
        </p:nvSpPr>
        <p:spPr>
          <a:xfrm>
            <a:off x="228600" y="1196640"/>
            <a:ext cx="8763000" cy="511020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360000" lvl="1" indent="-457200" eaLnBrk="1" hangingPunct="1">
              <a:buFont typeface="Wingdings" panose="05000000000000000000" pitchFamily="2" charset="2"/>
              <a:buChar char="Ø"/>
            </a:pPr>
            <a:r>
              <a:rPr lang="pt-BR" sz="36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Recuperação da ECD do período anterior.</a:t>
            </a:r>
          </a:p>
          <a:p>
            <a:pPr marL="1257300" lvl="2" indent="-457200" eaLnBrk="1" hangingPunct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pt-BR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(Novo bloco) </a:t>
            </a:r>
            <a:r>
              <a:rPr lang="pt-BR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pt-BR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Bloco C da ECD</a:t>
            </a:r>
            <a:r>
              <a:rPr lang="pt-BR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257300" lvl="2" indent="-457200" eaLnBrk="1" hangingPunct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pt-BR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Somente recupera dados de livros principais.</a:t>
            </a:r>
          </a:p>
          <a:p>
            <a:pPr marL="1257300" lvl="2" indent="-4572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pt-BR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Recupera informações do </a:t>
            </a:r>
            <a:r>
              <a:rPr lang="pt-BR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Reg. 0000</a:t>
            </a:r>
          </a:p>
          <a:p>
            <a:pPr marL="1257300" lvl="2" indent="-4572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pt-BR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mudança de plano de contas </a:t>
            </a:r>
            <a:r>
              <a:rPr lang="pt-BR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Reg. </a:t>
            </a:r>
            <a:r>
              <a:rPr lang="pt-BR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I157</a:t>
            </a:r>
          </a:p>
          <a:p>
            <a:pPr marL="1257300" lvl="2" indent="-457200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q"/>
            </a:pPr>
            <a:r>
              <a:rPr lang="pt-BR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situações de erros </a:t>
            </a:r>
            <a:r>
              <a:rPr lang="pt-BR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pt-BR" sz="28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Geração de relatório da ECD recuperada</a:t>
            </a:r>
          </a:p>
          <a:p>
            <a:pPr marL="800100" lvl="1" indent="-342900" algn="just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endParaRPr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</a:endParaRPr>
          </a:p>
          <a:p>
            <a:pPr algn="just">
              <a:lnSpc>
                <a:spcPct val="100000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807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3B10D07-34BE-4336-AD09-39083E3E7D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1022748"/>
              </p:ext>
            </p:extLst>
          </p:nvPr>
        </p:nvGraphicFramePr>
        <p:xfrm>
          <a:off x="471964" y="1160646"/>
          <a:ext cx="7614862" cy="4958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ustomShape 3">
            <a:extLst>
              <a:ext uri="{FF2B5EF4-FFF2-40B4-BE49-F238E27FC236}">
                <a16:creationId xmlns:a16="http://schemas.microsoft.com/office/drawing/2014/main" id="{E07E0580-E4A8-4C9B-A315-DC2671BBA925}"/>
              </a:ext>
            </a:extLst>
          </p:cNvPr>
          <p:cNvSpPr/>
          <p:nvPr/>
        </p:nvSpPr>
        <p:spPr>
          <a:xfrm>
            <a:off x="1907640" y="155160"/>
            <a:ext cx="5560200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Registros Recuperados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412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Line 2"/>
          <p:cNvSpPr/>
          <p:nvPr/>
        </p:nvSpPr>
        <p:spPr>
          <a:xfrm>
            <a:off x="0" y="836280"/>
            <a:ext cx="9144000" cy="1800"/>
          </a:xfrm>
          <a:prstGeom prst="line">
            <a:avLst/>
          </a:prstGeom>
          <a:ln w="31680">
            <a:solidFill>
              <a:srgbClr val="CC6600"/>
            </a:solidFill>
            <a:miter/>
          </a:ln>
        </p:spPr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2" name="Modelo 3D 1" descr="Laptop">
                <a:extLst>
                  <a:ext uri="{FF2B5EF4-FFF2-40B4-BE49-F238E27FC236}">
                    <a16:creationId xmlns:a16="http://schemas.microsoft.com/office/drawing/2014/main" id="{0351EB8F-658E-41F3-ABD1-AB53663D480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3966352"/>
                  </p:ext>
                </p:extLst>
              </p:nvPr>
            </p:nvGraphicFramePr>
            <p:xfrm rot="1723753">
              <a:off x="5560359" y="1540989"/>
              <a:ext cx="3264524" cy="3466530"/>
            </p:xfrm>
            <a:graphic>
              <a:graphicData uri="http://schemas.microsoft.com/office/drawing/2017/model3d">
                <am3d:model3d r:embed="rId3">
                  <am3d:spPr>
                    <a:xfrm rot="1723753">
                      <a:off x="0" y="0"/>
                      <a:ext cx="3264524" cy="3466530"/>
                    </a:xfrm>
                    <a:prstGeom prst="rect">
                      <a:avLst/>
                    </a:prstGeom>
                  </am3d:spPr>
                  <am3d:camera>
                    <am3d:pos x="0" y="0" z="7008715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70604" d="1000000"/>
                    <am3d:preTrans dx="0" dy="-12157734" dz="3432165"/>
                    <am3d:scale>
                      <am3d:sx n="1000000" d="1000000"/>
                      <am3d:sy n="1000000" d="1000000"/>
                      <am3d:sz n="1000000" d="1000000"/>
                    </am3d:scale>
                    <am3d:rot ax="1738190" ay="955274" az="51811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406399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" name="Modelo 3D 1" descr="Laptop">
                <a:extLst>
                  <a:ext uri="{FF2B5EF4-FFF2-40B4-BE49-F238E27FC236}">
                    <a16:creationId xmlns:a16="http://schemas.microsoft.com/office/drawing/2014/main" id="{0351EB8F-658E-41F3-ABD1-AB53663D48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723753">
                <a:off x="5560359" y="1540989"/>
                <a:ext cx="3264524" cy="346653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agem 2">
            <a:extLst>
              <a:ext uri="{FF2B5EF4-FFF2-40B4-BE49-F238E27FC236}">
                <a16:creationId xmlns:a16="http://schemas.microsoft.com/office/drawing/2014/main" id="{2CB90C79-C16C-4883-A351-2B090C579C5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62002" y="2620180"/>
            <a:ext cx="4029075" cy="2124075"/>
          </a:xfrm>
          <a:prstGeom prst="rect">
            <a:avLst/>
          </a:prstGeom>
        </p:spPr>
      </p:pic>
      <p:sp>
        <p:nvSpPr>
          <p:cNvPr id="4" name="CustomShape 5">
            <a:extLst>
              <a:ext uri="{FF2B5EF4-FFF2-40B4-BE49-F238E27FC236}">
                <a16:creationId xmlns:a16="http://schemas.microsoft.com/office/drawing/2014/main" id="{E8765C64-FCA6-436A-A214-6C4D5F149E09}"/>
              </a:ext>
            </a:extLst>
          </p:cNvPr>
          <p:cNvSpPr/>
          <p:nvPr/>
        </p:nvSpPr>
        <p:spPr>
          <a:xfrm>
            <a:off x="1907640" y="127025"/>
            <a:ext cx="5560200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600" cap="all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ECD</a:t>
            </a:r>
            <a:endParaRPr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erguntas Frequentes sobre Implante Dentário - Implantes dentários ...">
            <a:extLst>
              <a:ext uri="{FF2B5EF4-FFF2-40B4-BE49-F238E27FC236}">
                <a16:creationId xmlns:a16="http://schemas.microsoft.com/office/drawing/2014/main" id="{BE308783-49ED-4820-A162-9560E10C2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" y="1389202"/>
            <a:ext cx="76200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F75C525-32C4-4A95-AB4C-6A466EF79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 rot="1155389">
            <a:off x="3658975" y="3391950"/>
            <a:ext cx="2844979" cy="2844979"/>
          </a:xfrm>
          <a:prstGeom prst="rect">
            <a:avLst/>
          </a:prstGeom>
        </p:spPr>
      </p:pic>
      <p:sp>
        <p:nvSpPr>
          <p:cNvPr id="2" name="CustomShape 5">
            <a:extLst>
              <a:ext uri="{FF2B5EF4-FFF2-40B4-BE49-F238E27FC236}">
                <a16:creationId xmlns:a16="http://schemas.microsoft.com/office/drawing/2014/main" id="{CBC2B571-59A4-4167-B2FF-476C2A145805}"/>
              </a:ext>
            </a:extLst>
          </p:cNvPr>
          <p:cNvSpPr/>
          <p:nvPr/>
        </p:nvSpPr>
        <p:spPr>
          <a:xfrm>
            <a:off x="1661160" y="127025"/>
            <a:ext cx="7193280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600" cap="all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ECD – F A Q</a:t>
            </a:r>
            <a:endParaRPr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34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228600" y="152280"/>
            <a:ext cx="8912880" cy="396000"/>
          </a:xfrm>
          <a:prstGeom prst="rect">
            <a:avLst/>
          </a:prstGeom>
        </p:spPr>
      </p:sp>
      <p:sp>
        <p:nvSpPr>
          <p:cNvPr id="309" name="Line 2"/>
          <p:cNvSpPr/>
          <p:nvPr/>
        </p:nvSpPr>
        <p:spPr>
          <a:xfrm>
            <a:off x="0" y="836280"/>
            <a:ext cx="9144000" cy="1800"/>
          </a:xfrm>
          <a:prstGeom prst="line">
            <a:avLst/>
          </a:prstGeom>
          <a:ln w="31680">
            <a:solidFill>
              <a:srgbClr val="CC6600"/>
            </a:solidFill>
            <a:miter/>
          </a:ln>
        </p:spPr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D35CAA1-5795-4EDA-A662-AB72972065BD}"/>
              </a:ext>
            </a:extLst>
          </p:cNvPr>
          <p:cNvSpPr/>
          <p:nvPr/>
        </p:nvSpPr>
        <p:spPr>
          <a:xfrm>
            <a:off x="0" y="1047240"/>
            <a:ext cx="864108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3895" indent="-457200" algn="just" hangingPunct="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Procuração eletrônica para assinatura da ECD</a:t>
            </a:r>
          </a:p>
          <a:p>
            <a:pPr marL="683895" indent="-457200" algn="just" hangingPunct="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pt-BR" sz="32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1141095" lvl="1" indent="-457200" algn="just" hangingPunct="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Opção “Todos os Serviços” deve estar selecionada.</a:t>
            </a:r>
          </a:p>
          <a:p>
            <a:pPr marL="1141095" lvl="1" indent="-457200" algn="just" hangingPunct="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pt-BR" sz="2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1141095" lvl="1" indent="-457200" algn="just" hangingPunct="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 procuração é sempre da empresa titular da ECD para o procurador.</a:t>
            </a:r>
          </a:p>
          <a:p>
            <a:pPr marL="1141095" lvl="1" indent="-457200" algn="just" hangingPunct="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pt-BR" sz="2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1141095" lvl="1" indent="-457200" algn="just" hangingPunct="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Caso o procurador seja PJ, as informações constantes no registro J930 devem ser relativas ao e-CNPJ da empresa procuradora.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6695" algn="just" hangingPunct="0">
              <a:buClr>
                <a:schemeClr val="accent1">
                  <a:lumMod val="75000"/>
                </a:schemeClr>
              </a:buClr>
            </a:pPr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t-BR" sz="8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ustomShape 3">
            <a:extLst>
              <a:ext uri="{FF2B5EF4-FFF2-40B4-BE49-F238E27FC236}">
                <a16:creationId xmlns:a16="http://schemas.microsoft.com/office/drawing/2014/main" id="{26154E1A-32E0-4E79-9A24-13CC7B97544D}"/>
              </a:ext>
            </a:extLst>
          </p:cNvPr>
          <p:cNvSpPr/>
          <p:nvPr/>
        </p:nvSpPr>
        <p:spPr>
          <a:xfrm>
            <a:off x="2035740" y="152280"/>
            <a:ext cx="5560200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Perguntas Frequentes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468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228600" y="152280"/>
            <a:ext cx="8912880" cy="396000"/>
          </a:xfrm>
          <a:prstGeom prst="rect">
            <a:avLst/>
          </a:prstGeom>
        </p:spPr>
      </p:sp>
      <p:sp>
        <p:nvSpPr>
          <p:cNvPr id="309" name="Line 2"/>
          <p:cNvSpPr/>
          <p:nvPr/>
        </p:nvSpPr>
        <p:spPr>
          <a:xfrm>
            <a:off x="0" y="836280"/>
            <a:ext cx="9144000" cy="1800"/>
          </a:xfrm>
          <a:prstGeom prst="line">
            <a:avLst/>
          </a:prstGeom>
          <a:ln w="31680">
            <a:solidFill>
              <a:srgbClr val="CC6600"/>
            </a:solidFill>
            <a:miter/>
          </a:ln>
        </p:spPr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D35CAA1-5795-4EDA-A662-AB72972065BD}"/>
              </a:ext>
            </a:extLst>
          </p:cNvPr>
          <p:cNvSpPr/>
          <p:nvPr/>
        </p:nvSpPr>
        <p:spPr>
          <a:xfrm>
            <a:off x="0" y="836280"/>
            <a:ext cx="8686800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3895" indent="-457200" algn="just" hangingPunct="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Número de ordem do arquivo: Campo 3 do registro I030</a:t>
            </a:r>
          </a:p>
          <a:p>
            <a:pPr marL="1141095" lvl="1" indent="-457200" algn="just" hangingPunct="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pt-BR" sz="8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1141095" lvl="1" indent="-457200" algn="just" hangingPunct="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Controle do programa: Verifica, na transmissão, se há ECD com o mesmo número de ordem na base de dados do Sped.</a:t>
            </a:r>
          </a:p>
          <a:p>
            <a:pPr marL="1141095" lvl="1" indent="-457200" algn="just" hangingPunct="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Arquivos substitutos podem ter mesmo número de ordem de arquivos originais.</a:t>
            </a:r>
          </a:p>
          <a:p>
            <a:pPr marL="1141095" lvl="1" indent="-457200" hangingPunct="0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Consulta: Devem ser consultados todos os anos anteriores. </a:t>
            </a: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http://www.sped.fazenda.gov.br/appConsultaSituacaoContabil/ConsultaSituacao/CNPJAno</a:t>
            </a:r>
            <a:endParaRPr lang="pt-BR" sz="24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26695" algn="just" hangingPunct="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</a:pPr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pt-BR" sz="8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ustomShape 3">
            <a:extLst>
              <a:ext uri="{FF2B5EF4-FFF2-40B4-BE49-F238E27FC236}">
                <a16:creationId xmlns:a16="http://schemas.microsoft.com/office/drawing/2014/main" id="{26154E1A-32E0-4E79-9A24-13CC7B97544D}"/>
              </a:ext>
            </a:extLst>
          </p:cNvPr>
          <p:cNvSpPr/>
          <p:nvPr/>
        </p:nvSpPr>
        <p:spPr>
          <a:xfrm>
            <a:off x="2035740" y="152280"/>
            <a:ext cx="5560200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Perguntas Frequentes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771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228600" y="152280"/>
            <a:ext cx="8912880" cy="396000"/>
          </a:xfrm>
          <a:prstGeom prst="rect">
            <a:avLst/>
          </a:prstGeom>
        </p:spPr>
      </p:sp>
      <p:sp>
        <p:nvSpPr>
          <p:cNvPr id="309" name="Line 2"/>
          <p:cNvSpPr/>
          <p:nvPr/>
        </p:nvSpPr>
        <p:spPr>
          <a:xfrm>
            <a:off x="0" y="836280"/>
            <a:ext cx="9144000" cy="1800"/>
          </a:xfrm>
          <a:prstGeom prst="line">
            <a:avLst/>
          </a:prstGeom>
          <a:ln w="31680">
            <a:solidFill>
              <a:srgbClr val="CC6600"/>
            </a:solidFill>
            <a:miter/>
          </a:ln>
        </p:spPr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D35CAA1-5795-4EDA-A662-AB72972065BD}"/>
              </a:ext>
            </a:extLst>
          </p:cNvPr>
          <p:cNvSpPr/>
          <p:nvPr/>
        </p:nvSpPr>
        <p:spPr>
          <a:xfrm>
            <a:off x="112541" y="836280"/>
            <a:ext cx="84983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3895" indent="-457200" algn="just" hangingPunct="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Campo indicador de início de período no Registro 0000</a:t>
            </a:r>
          </a:p>
          <a:p>
            <a:pPr marL="1141095" lvl="1" indent="-457200" algn="just" hangingPunct="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2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Campo 12 – IND_SIT_INI_PER - Tabela de Situação no Início do Período</a:t>
            </a:r>
            <a:r>
              <a:rPr lang="pt-BR" sz="28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CustomShape 3">
            <a:extLst>
              <a:ext uri="{FF2B5EF4-FFF2-40B4-BE49-F238E27FC236}">
                <a16:creationId xmlns:a16="http://schemas.microsoft.com/office/drawing/2014/main" id="{26154E1A-32E0-4E79-9A24-13CC7B97544D}"/>
              </a:ext>
            </a:extLst>
          </p:cNvPr>
          <p:cNvSpPr/>
          <p:nvPr/>
        </p:nvSpPr>
        <p:spPr>
          <a:xfrm>
            <a:off x="2035740" y="152280"/>
            <a:ext cx="5560200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Perguntas Frequentes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E7FF5187-B493-4569-BC7E-B881CC7CF9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610063"/>
              </p:ext>
            </p:extLst>
          </p:nvPr>
        </p:nvGraphicFramePr>
        <p:xfrm>
          <a:off x="1353820" y="2776462"/>
          <a:ext cx="7257026" cy="2801378"/>
        </p:xfrm>
        <a:graphic>
          <a:graphicData uri="http://schemas.openxmlformats.org/drawingml/2006/table">
            <a:tbl>
              <a:tblPr/>
              <a:tblGrid>
                <a:gridCol w="1196429">
                  <a:extLst>
                    <a:ext uri="{9D8B030D-6E8A-4147-A177-3AD203B41FA5}">
                      <a16:colId xmlns:a16="http://schemas.microsoft.com/office/drawing/2014/main" val="3922438277"/>
                    </a:ext>
                  </a:extLst>
                </a:gridCol>
                <a:gridCol w="6060597">
                  <a:extLst>
                    <a:ext uri="{9D8B030D-6E8A-4147-A177-3AD203B41FA5}">
                      <a16:colId xmlns:a16="http://schemas.microsoft.com/office/drawing/2014/main" val="3819291746"/>
                    </a:ext>
                  </a:extLst>
                </a:gridCol>
              </a:tblGrid>
              <a:tr h="42822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Código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Descrição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18989"/>
                  </a:ext>
                </a:extLst>
              </a:tr>
              <a:tr h="54501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Normal (Início no primeiro dia do ano ou do mês)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120773"/>
                  </a:ext>
                </a:extLst>
              </a:tr>
              <a:tr h="48013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Abertura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912165"/>
                  </a:ext>
                </a:extLst>
              </a:tr>
              <a:tr h="6740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Resultante de cisão/fusão ou remanescente de cisão, ou realizou incorporação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884979"/>
                  </a:ext>
                </a:extLst>
              </a:tr>
              <a:tr h="67400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Início de obrigatoriedade da entrega da ECD no curso do ano calendário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031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630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228600" y="152280"/>
            <a:ext cx="8912880" cy="396000"/>
          </a:xfrm>
          <a:prstGeom prst="rect">
            <a:avLst/>
          </a:prstGeom>
        </p:spPr>
      </p:sp>
      <p:sp>
        <p:nvSpPr>
          <p:cNvPr id="309" name="Line 2"/>
          <p:cNvSpPr/>
          <p:nvPr/>
        </p:nvSpPr>
        <p:spPr>
          <a:xfrm>
            <a:off x="0" y="836280"/>
            <a:ext cx="9144000" cy="1800"/>
          </a:xfrm>
          <a:prstGeom prst="line">
            <a:avLst/>
          </a:prstGeom>
          <a:ln w="31680">
            <a:solidFill>
              <a:srgbClr val="CC6600"/>
            </a:solidFill>
            <a:miter/>
          </a:ln>
        </p:spPr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D35CAA1-5795-4EDA-A662-AB72972065BD}"/>
              </a:ext>
            </a:extLst>
          </p:cNvPr>
          <p:cNvSpPr/>
          <p:nvPr/>
        </p:nvSpPr>
        <p:spPr>
          <a:xfrm>
            <a:off x="0" y="888743"/>
            <a:ext cx="8498305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3895" indent="-457200" algn="just" hangingPunct="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Divisão da ECD por Períodos</a:t>
            </a:r>
          </a:p>
          <a:p>
            <a:pPr marL="226695" algn="just" hangingPunct="0">
              <a:buClr>
                <a:schemeClr val="accent1">
                  <a:lumMod val="75000"/>
                </a:schemeClr>
              </a:buClr>
            </a:pPr>
            <a:r>
              <a:rPr lang="pt-BR" sz="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683895" indent="-457200" algn="just" hangingPunct="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Entrega da ECD em mais de 1 arquivo por período? </a:t>
            </a:r>
          </a:p>
          <a:p>
            <a:pPr marL="1026795" lvl="1" indent="-342900" algn="just" hangingPunct="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2400" b="1" dirty="0">
                <a:latin typeface="Calibri" panose="020F0502020204030204" pitchFamily="34" charset="0"/>
                <a:cs typeface="Calibri" panose="020F0502020204030204" pitchFamily="34" charset="0"/>
              </a:rPr>
              <a:t>não pode ocorrer </a:t>
            </a:r>
            <a:r>
              <a:rPr lang="pt-BR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hiato de tempo </a:t>
            </a:r>
            <a:r>
              <a:rPr lang="pt-BR" sz="2400" b="1" dirty="0">
                <a:latin typeface="Calibri" panose="020F0502020204030204" pitchFamily="34" charset="0"/>
                <a:cs typeface="Calibri" panose="020F0502020204030204" pitchFamily="34" charset="0"/>
              </a:rPr>
              <a:t>entre os arquivos.</a:t>
            </a:r>
          </a:p>
          <a:p>
            <a:pPr marL="1026795" lvl="1" indent="-342900" algn="just" hangingPunct="0"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pt-BR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3895" indent="-457200" hangingPunct="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Periodicidades possíveis: </a:t>
            </a:r>
          </a:p>
          <a:p>
            <a:pPr marL="1026795" lvl="1" indent="-342900" hangingPunct="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mensal, bimestral, trimestral, </a:t>
            </a:r>
          </a:p>
          <a:p>
            <a:pPr marL="683895" lvl="1" hangingPunct="0">
              <a:buClr>
                <a:schemeClr val="accent1">
                  <a:lumMod val="75000"/>
                </a:schemeClr>
              </a:buClr>
            </a:pPr>
            <a:r>
              <a:rPr lang="pt-BR" sz="2400" b="1" dirty="0">
                <a:latin typeface="Calibri" panose="020F0502020204030204" pitchFamily="34" charset="0"/>
                <a:cs typeface="Calibri" panose="020F0502020204030204" pitchFamily="34" charset="0"/>
              </a:rPr>
              <a:t>		quadrimestral, semestral,   </a:t>
            </a:r>
          </a:p>
          <a:p>
            <a:pPr marL="683895" lvl="1" hangingPunct="0">
              <a:buClr>
                <a:schemeClr val="accent1">
                  <a:lumMod val="75000"/>
                </a:schemeClr>
              </a:buClr>
            </a:pPr>
            <a:r>
              <a:rPr lang="pt-BR" sz="2400" b="1" dirty="0">
                <a:latin typeface="Calibri" panose="020F0502020204030204" pitchFamily="34" charset="0"/>
                <a:cs typeface="Calibri" panose="020F0502020204030204" pitchFamily="34" charset="0"/>
              </a:rPr>
              <a:t>			... ANUAL.</a:t>
            </a:r>
          </a:p>
          <a:p>
            <a:pPr marL="683895" lvl="1" hangingPunct="0">
              <a:buClr>
                <a:schemeClr val="accent1">
                  <a:lumMod val="75000"/>
                </a:schemeClr>
              </a:buClr>
            </a:pPr>
            <a:endParaRPr lang="pt-BR" sz="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6000" hangingPunct="0">
              <a:buClr>
                <a:schemeClr val="accent1">
                  <a:lumMod val="75000"/>
                </a:schemeClr>
              </a:buClr>
            </a:pPr>
            <a:r>
              <a:rPr kumimoji="0" lang="pt-BR" sz="20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 pitchFamily="34" charset="0"/>
                <a:ea typeface="DejaVu Sans"/>
                <a:cs typeface="Calibri" panose="020F0502020204030204" pitchFamily="34" charset="0"/>
              </a:rPr>
              <a:t>tamanho máximo de 5GB (dividir em arquivos menores, nesse caso, por limitação de tamanho).</a:t>
            </a:r>
            <a:r>
              <a:rPr lang="pt-BR" sz="20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683895" indent="-457200" algn="just" hangingPunct="0">
              <a:spcBef>
                <a:spcPts val="12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Meses fracionados? </a:t>
            </a:r>
          </a:p>
          <a:p>
            <a:pPr marL="1026795" lvl="1" indent="-342900" hangingPunct="0"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2400" b="1" dirty="0">
                <a:latin typeface="Calibri" panose="020F0502020204030204" pitchFamily="34" charset="0"/>
                <a:cs typeface="Calibri" panose="020F0502020204030204" pitchFamily="34" charset="0"/>
              </a:rPr>
              <a:t>somente no caso de situação especial ou início de atividade</a:t>
            </a:r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pt-BR" sz="2400" b="1" dirty="0">
              <a:solidFill>
                <a:schemeClr val="bg2">
                  <a:lumMod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ustomShape 3">
            <a:extLst>
              <a:ext uri="{FF2B5EF4-FFF2-40B4-BE49-F238E27FC236}">
                <a16:creationId xmlns:a16="http://schemas.microsoft.com/office/drawing/2014/main" id="{26154E1A-32E0-4E79-9A24-13CC7B97544D}"/>
              </a:ext>
            </a:extLst>
          </p:cNvPr>
          <p:cNvSpPr/>
          <p:nvPr/>
        </p:nvSpPr>
        <p:spPr>
          <a:xfrm>
            <a:off x="2035740" y="152280"/>
            <a:ext cx="5560200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Perguntas Frequentes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583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228600" y="152280"/>
            <a:ext cx="8912880" cy="396000"/>
          </a:xfrm>
          <a:prstGeom prst="rect">
            <a:avLst/>
          </a:prstGeom>
        </p:spPr>
      </p:sp>
      <p:sp>
        <p:nvSpPr>
          <p:cNvPr id="309" name="Line 2"/>
          <p:cNvSpPr/>
          <p:nvPr/>
        </p:nvSpPr>
        <p:spPr>
          <a:xfrm>
            <a:off x="0" y="836280"/>
            <a:ext cx="9144000" cy="1800"/>
          </a:xfrm>
          <a:prstGeom prst="line">
            <a:avLst/>
          </a:prstGeom>
          <a:ln w="31680">
            <a:solidFill>
              <a:srgbClr val="CC6600"/>
            </a:solidFill>
            <a:miter/>
          </a:ln>
        </p:spPr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D35CAA1-5795-4EDA-A662-AB72972065BD}"/>
              </a:ext>
            </a:extLst>
          </p:cNvPr>
          <p:cNvSpPr/>
          <p:nvPr/>
        </p:nvSpPr>
        <p:spPr>
          <a:xfrm>
            <a:off x="182878" y="1126080"/>
            <a:ext cx="8426550" cy="3448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3895" indent="-457200" algn="just" hangingPunct="0">
              <a:spcBef>
                <a:spcPts val="1400"/>
              </a:spcBef>
              <a:spcAft>
                <a:spcPts val="14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Divisão da ECD por Períodos</a:t>
            </a:r>
          </a:p>
          <a:p>
            <a:pPr marL="226695" algn="just" hangingPunct="0">
              <a:spcBef>
                <a:spcPts val="1400"/>
              </a:spcBef>
              <a:spcAft>
                <a:spcPts val="1400"/>
              </a:spcAft>
              <a:buClr>
                <a:schemeClr val="accent1">
                  <a:lumMod val="75000"/>
                </a:schemeClr>
              </a:buClr>
            </a:pPr>
            <a:r>
              <a:rPr lang="pt-BR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pt-BR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Casos práticos: </a:t>
            </a:r>
          </a:p>
          <a:p>
            <a:pPr marL="1080000" lvl="3" indent="-457200" algn="just" hangingPunct="0">
              <a:spcBef>
                <a:spcPts val="600"/>
              </a:spcBef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Mudança de contador no período.</a:t>
            </a:r>
          </a:p>
          <a:p>
            <a:pPr marL="1094400" lvl="3" indent="-457200" algn="just" hangingPunct="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pt-BR" sz="28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Mudança de plano de contas</a:t>
            </a:r>
            <a:r>
              <a:rPr lang="pt-BR" sz="3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180000" indent="-342900" algn="just" hangingPunct="0">
              <a:spcBef>
                <a:spcPts val="6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pt-BR" sz="3200" b="1" u="sng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11B009C-8D92-446D-90A7-7D923EC64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037364" y="945195"/>
            <a:ext cx="1923758" cy="1655444"/>
          </a:xfrm>
          <a:prstGeom prst="rect">
            <a:avLst/>
          </a:prstGeom>
        </p:spPr>
      </p:pic>
      <p:sp>
        <p:nvSpPr>
          <p:cNvPr id="7" name="CustomShape 3">
            <a:extLst>
              <a:ext uri="{FF2B5EF4-FFF2-40B4-BE49-F238E27FC236}">
                <a16:creationId xmlns:a16="http://schemas.microsoft.com/office/drawing/2014/main" id="{46F023C0-03CC-4AEB-A80C-615B5C0DB58B}"/>
              </a:ext>
            </a:extLst>
          </p:cNvPr>
          <p:cNvSpPr/>
          <p:nvPr/>
        </p:nvSpPr>
        <p:spPr>
          <a:xfrm>
            <a:off x="2035740" y="152280"/>
            <a:ext cx="5560200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Perguntas Frequentes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748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228600" y="152280"/>
            <a:ext cx="8912880" cy="396000"/>
          </a:xfrm>
          <a:prstGeom prst="rect">
            <a:avLst/>
          </a:prstGeom>
        </p:spPr>
      </p:sp>
      <p:sp>
        <p:nvSpPr>
          <p:cNvPr id="309" name="Line 2"/>
          <p:cNvSpPr/>
          <p:nvPr/>
        </p:nvSpPr>
        <p:spPr>
          <a:xfrm>
            <a:off x="0" y="836280"/>
            <a:ext cx="9144000" cy="1800"/>
          </a:xfrm>
          <a:prstGeom prst="line">
            <a:avLst/>
          </a:prstGeom>
          <a:ln w="31680">
            <a:solidFill>
              <a:srgbClr val="CC6600"/>
            </a:solidFill>
            <a:miter/>
          </a:ln>
        </p:spPr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D35CAA1-5795-4EDA-A662-AB72972065BD}"/>
              </a:ext>
            </a:extLst>
          </p:cNvPr>
          <p:cNvSpPr/>
          <p:nvPr/>
        </p:nvSpPr>
        <p:spPr>
          <a:xfrm>
            <a:off x="311217" y="1027897"/>
            <a:ext cx="852156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hangingPunct="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Situações Especiais</a:t>
            </a:r>
          </a:p>
          <a:p>
            <a:pPr algn="just" hangingPunct="0">
              <a:buClr>
                <a:schemeClr val="accent1">
                  <a:lumMod val="75000"/>
                </a:schemeClr>
              </a:buClr>
            </a:pPr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0000" indent="-342900" algn="just" hangingPunct="0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pt-BR" sz="3000" b="1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Quantos arquivos devem ser entregues nas Situações Especiais?</a:t>
            </a:r>
          </a:p>
          <a:p>
            <a:pPr marL="720000" indent="-457200" algn="just" hangingPunct="0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pt-BR" sz="2800" b="1" dirty="0">
                <a:solidFill>
                  <a:srgbClr val="0000CC"/>
                </a:solidFill>
                <a:latin typeface="Times New Roman"/>
              </a:rPr>
              <a:t>Fusão</a:t>
            </a:r>
          </a:p>
          <a:p>
            <a:pPr marL="683895" indent="-457200" algn="just" hangingPunct="0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pt-BR" sz="2800" b="1" dirty="0">
                <a:solidFill>
                  <a:srgbClr val="0000CC"/>
                </a:solidFill>
                <a:latin typeface="Times New Roman"/>
              </a:rPr>
              <a:t>Cisão Parcial</a:t>
            </a:r>
          </a:p>
          <a:p>
            <a:pPr marL="683895" indent="-457200" algn="just" hangingPunct="0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pt-BR" sz="2800" b="1" dirty="0">
                <a:solidFill>
                  <a:srgbClr val="0000CC"/>
                </a:solidFill>
                <a:latin typeface="Times New Roman"/>
              </a:rPr>
              <a:t>Cisão Total</a:t>
            </a:r>
          </a:p>
          <a:p>
            <a:pPr marL="683895" indent="-457200" algn="just" hangingPunct="0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pt-BR" sz="2800" b="1" dirty="0">
                <a:solidFill>
                  <a:srgbClr val="0000CC"/>
                </a:solidFill>
                <a:latin typeface="Times New Roman"/>
              </a:rPr>
              <a:t>Incorporação – Incorporadora</a:t>
            </a:r>
          </a:p>
          <a:p>
            <a:pPr marL="637200" indent="-457200" algn="just" hangingPunct="0">
              <a:buClr>
                <a:srgbClr val="0000CC"/>
              </a:buClr>
              <a:buFont typeface="Wingdings" panose="05000000000000000000" pitchFamily="2" charset="2"/>
              <a:buChar char="ü"/>
            </a:pPr>
            <a:r>
              <a:rPr lang="pt-BR" sz="2800" b="1" dirty="0">
                <a:solidFill>
                  <a:srgbClr val="0000CC"/>
                </a:solidFill>
                <a:latin typeface="Times New Roman"/>
              </a:rPr>
              <a:t>Incorporação - Incorporada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11B009C-8D92-446D-90A7-7D923EC64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844240" y="1881585"/>
            <a:ext cx="2934000" cy="2263695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040A748-5E5D-46C4-9351-4F15FCA606E5}"/>
              </a:ext>
            </a:extLst>
          </p:cNvPr>
          <p:cNvSpPr txBox="1"/>
          <p:nvPr/>
        </p:nvSpPr>
        <p:spPr>
          <a:xfrm>
            <a:off x="311217" y="5377161"/>
            <a:ext cx="8467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ym typeface="Wingdings" panose="05000000000000000000" pitchFamily="2" charset="2"/>
              </a:rPr>
              <a:t>PS  Pode haver fracionamento do mês para coincidir com a data do evento.</a:t>
            </a:r>
            <a:endParaRPr lang="pt-BR" sz="2000" dirty="0"/>
          </a:p>
        </p:txBody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FA532FD5-C51D-4429-B6CA-F9836497015D}"/>
              </a:ext>
            </a:extLst>
          </p:cNvPr>
          <p:cNvSpPr/>
          <p:nvPr/>
        </p:nvSpPr>
        <p:spPr>
          <a:xfrm>
            <a:off x="2035740" y="152280"/>
            <a:ext cx="5560200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Perguntas Frequentes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850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228600" y="152280"/>
            <a:ext cx="8912880" cy="396000"/>
          </a:xfrm>
          <a:prstGeom prst="rect">
            <a:avLst/>
          </a:prstGeom>
        </p:spPr>
      </p:sp>
      <p:sp>
        <p:nvSpPr>
          <p:cNvPr id="309" name="Line 2"/>
          <p:cNvSpPr/>
          <p:nvPr/>
        </p:nvSpPr>
        <p:spPr>
          <a:xfrm>
            <a:off x="0" y="836280"/>
            <a:ext cx="9144000" cy="1800"/>
          </a:xfrm>
          <a:prstGeom prst="line">
            <a:avLst/>
          </a:prstGeom>
          <a:ln w="31680">
            <a:solidFill>
              <a:srgbClr val="CC6600"/>
            </a:solidFill>
            <a:miter/>
          </a:ln>
        </p:spPr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0D35CAA1-5795-4EDA-A662-AB72972065BD}"/>
              </a:ext>
            </a:extLst>
          </p:cNvPr>
          <p:cNvSpPr/>
          <p:nvPr/>
        </p:nvSpPr>
        <p:spPr>
          <a:xfrm>
            <a:off x="228600" y="980280"/>
            <a:ext cx="8514347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hangingPunct="0">
              <a:buFont typeface="Wingdings" panose="05000000000000000000" pitchFamily="2" charset="2"/>
              <a:buChar char="Ø"/>
            </a:pPr>
            <a:r>
              <a:rPr lang="pt-BR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Período Societário x Período Fiscal</a:t>
            </a:r>
          </a:p>
          <a:p>
            <a:pPr algn="just" hangingPunct="0"/>
            <a:endParaRPr lang="pt-B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 hangingPunct="0"/>
            <a:r>
              <a:rPr lang="pt-BR" sz="3000" b="1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Exemplo: </a:t>
            </a:r>
            <a:r>
              <a:rPr lang="pt-BR" sz="2600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Uma empresa possui período societário com encerramento em </a:t>
            </a:r>
            <a:r>
              <a:rPr lang="pt-BR" sz="2600" b="1" u="sng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março/2019 </a:t>
            </a:r>
            <a:r>
              <a:rPr lang="pt-BR" sz="2600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(de abril/2018 a março/2019). </a:t>
            </a:r>
          </a:p>
          <a:p>
            <a:pPr algn="just" hangingPunct="0"/>
            <a:r>
              <a:rPr lang="pt-BR" sz="2600" dirty="0">
                <a:solidFill>
                  <a:schemeClr val="tx2">
                    <a:lumMod val="75000"/>
                  </a:schemeClr>
                </a:solidFill>
                <a:latin typeface="Times New Roman"/>
              </a:rPr>
              <a:t>Nessa situação, a empresa poderá entregar:</a:t>
            </a:r>
          </a:p>
          <a:p>
            <a:pPr algn="just" hangingPunct="0"/>
            <a:endParaRPr lang="pt-BR" sz="2600" b="1" dirty="0">
              <a:latin typeface="Times New Roman"/>
            </a:endParaRPr>
          </a:p>
          <a:p>
            <a:pPr marL="457200" indent="-457200" algn="just" hangingPunct="0">
              <a:buFontTx/>
              <a:buChar char="-"/>
            </a:pPr>
            <a:r>
              <a:rPr lang="pt-BR" sz="2600" b="1" dirty="0">
                <a:solidFill>
                  <a:srgbClr val="0000CC"/>
                </a:solidFill>
                <a:latin typeface="Times New Roman"/>
              </a:rPr>
              <a:t>Arquivo 1 da ECD</a:t>
            </a:r>
            <a:r>
              <a:rPr lang="pt-BR" sz="2600" b="1" dirty="0">
                <a:latin typeface="Times New Roman"/>
              </a:rPr>
              <a:t>: </a:t>
            </a:r>
            <a:r>
              <a:rPr lang="pt-BR" sz="2600" dirty="0">
                <a:latin typeface="Times New Roman"/>
              </a:rPr>
              <a:t>De </a:t>
            </a:r>
            <a:r>
              <a:rPr lang="pt-BR" sz="2600" b="1" u="sng" dirty="0">
                <a:latin typeface="Times New Roman"/>
              </a:rPr>
              <a:t>abril/2018 a dezembro/2018</a:t>
            </a:r>
            <a:r>
              <a:rPr lang="pt-BR" sz="2600" dirty="0">
                <a:latin typeface="Times New Roman"/>
              </a:rPr>
              <a:t>, informando no termo de abertura que o encerramento do exercício ocorreu em março/2018.</a:t>
            </a:r>
          </a:p>
          <a:p>
            <a:pPr marL="457200" indent="-457200" algn="just" hangingPunct="0">
              <a:buFontTx/>
              <a:buChar char="-"/>
            </a:pPr>
            <a:endParaRPr lang="pt-BR" sz="2600" b="1" dirty="0">
              <a:latin typeface="Times New Roman"/>
            </a:endParaRPr>
          </a:p>
          <a:p>
            <a:pPr marL="457200" indent="-457200" algn="just" hangingPunct="0">
              <a:buFontTx/>
              <a:buChar char="-"/>
            </a:pPr>
            <a:r>
              <a:rPr lang="pt-BR" sz="2600" b="1" dirty="0">
                <a:solidFill>
                  <a:srgbClr val="0000CC"/>
                </a:solidFill>
                <a:latin typeface="Times New Roman"/>
              </a:rPr>
              <a:t>Arquivo 2 da ECD</a:t>
            </a:r>
            <a:r>
              <a:rPr lang="pt-BR" sz="2600" b="1" dirty="0">
                <a:latin typeface="Times New Roman"/>
              </a:rPr>
              <a:t>: </a:t>
            </a:r>
            <a:r>
              <a:rPr lang="pt-BR" sz="2600" dirty="0">
                <a:latin typeface="Times New Roman"/>
              </a:rPr>
              <a:t>De </a:t>
            </a:r>
            <a:r>
              <a:rPr lang="pt-BR" sz="2600" b="1" u="sng" dirty="0">
                <a:latin typeface="Times New Roman"/>
              </a:rPr>
              <a:t>janeiro/2019 a março/2019</a:t>
            </a:r>
            <a:r>
              <a:rPr lang="pt-BR" sz="2600" dirty="0">
                <a:latin typeface="Times New Roman"/>
              </a:rPr>
              <a:t>, com encerramento do exercício em março/2019.</a:t>
            </a:r>
          </a:p>
          <a:p>
            <a:pPr algn="just" hangingPunct="0"/>
            <a:endParaRPr lang="pt-BR" sz="2600" b="1" dirty="0">
              <a:latin typeface="Times New Roman"/>
            </a:endParaRPr>
          </a:p>
        </p:txBody>
      </p:sp>
      <p:sp>
        <p:nvSpPr>
          <p:cNvPr id="3" name="CustomShape 3">
            <a:extLst>
              <a:ext uri="{FF2B5EF4-FFF2-40B4-BE49-F238E27FC236}">
                <a16:creationId xmlns:a16="http://schemas.microsoft.com/office/drawing/2014/main" id="{07715148-55C4-43DD-BA2B-3D40F3B2FB8B}"/>
              </a:ext>
            </a:extLst>
          </p:cNvPr>
          <p:cNvSpPr/>
          <p:nvPr/>
        </p:nvSpPr>
        <p:spPr>
          <a:xfrm>
            <a:off x="1907640" y="155160"/>
            <a:ext cx="5560200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Perguntas Frequentes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606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>
            <a:extLst>
              <a:ext uri="{FF2B5EF4-FFF2-40B4-BE49-F238E27FC236}">
                <a16:creationId xmlns:a16="http://schemas.microsoft.com/office/drawing/2014/main" id="{2AA52091-76A4-4CB3-AC02-E4D22B1720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7643" y="1066801"/>
            <a:ext cx="8748713" cy="1192288"/>
          </a:xfrm>
        </p:spPr>
        <p:txBody>
          <a:bodyPr/>
          <a:lstStyle/>
          <a:p>
            <a:pPr marL="400050" lvl="1" indent="0" algn="just" eaLnBrk="1" hangingPunct="1"/>
            <a:endParaRPr lang="pt-BR" sz="2000" dirty="0">
              <a:solidFill>
                <a:srgbClr val="0070C0"/>
              </a:solidFill>
            </a:endParaRPr>
          </a:p>
          <a:p>
            <a:pPr marL="857250" lvl="1" indent="-457200" algn="just" eaLnBrk="1" hangingPunct="1">
              <a:buFont typeface="Wingdings" panose="05000000000000000000" pitchFamily="2" charset="2"/>
              <a:buChar char="Ø"/>
            </a:pP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Leiaute: </a:t>
            </a:r>
            <a:r>
              <a:rPr lang="pt-BR" sz="2800" dirty="0">
                <a:solidFill>
                  <a:schemeClr val="tx2">
                    <a:lumMod val="75000"/>
                  </a:schemeClr>
                </a:solidFill>
              </a:rPr>
              <a:t>campo 3 do registro I010.</a:t>
            </a:r>
          </a:p>
          <a:p>
            <a:pPr marL="400050" lvl="1" indent="0" algn="just" eaLnBrk="1" hangingPunct="1">
              <a:buNone/>
            </a:pPr>
            <a:endParaRPr lang="pt-BR" sz="2800" dirty="0">
              <a:solidFill>
                <a:schemeClr val="tx2">
                  <a:lumMod val="75000"/>
                </a:schemeClr>
              </a:solidFill>
            </a:endParaRPr>
          </a:p>
          <a:p>
            <a:pPr marL="720000" lvl="2" indent="-457200" algn="just">
              <a:buFont typeface="Wingdings" panose="05000000000000000000" pitchFamily="2" charset="2"/>
              <a:buChar char="Ø"/>
            </a:pPr>
            <a:endParaRPr lang="pt-BR" sz="2400" dirty="0">
              <a:solidFill>
                <a:schemeClr val="tx2">
                  <a:lumMod val="75000"/>
                </a:schemeClr>
              </a:solidFill>
            </a:endParaRPr>
          </a:p>
          <a:p>
            <a:pPr marL="857250" lvl="1" indent="-457200" algn="just" eaLnBrk="1" hangingPunct="1">
              <a:buFont typeface="Wingdings" panose="05000000000000000000" pitchFamily="2" charset="2"/>
              <a:buChar char="Ø"/>
            </a:pPr>
            <a:endParaRPr lang="pt-BR" sz="2800" dirty="0">
              <a:solidFill>
                <a:schemeClr val="tx2">
                  <a:lumMod val="75000"/>
                </a:schemeClr>
              </a:solidFill>
            </a:endParaRPr>
          </a:p>
          <a:p>
            <a:pPr marL="800100" lvl="2" indent="0" algn="just" eaLnBrk="1" hangingPunct="1">
              <a:buNone/>
            </a:pPr>
            <a:endParaRPr lang="pt-BR" sz="2800" dirty="0">
              <a:solidFill>
                <a:schemeClr val="tx2">
                  <a:lumMod val="75000"/>
                </a:schemeClr>
              </a:solidFill>
            </a:endParaRPr>
          </a:p>
          <a:p>
            <a:pPr marL="1257300" lvl="2" indent="-457200" algn="just" eaLnBrk="1" hangingPunct="1">
              <a:buFont typeface="Wingdings" panose="05000000000000000000" pitchFamily="2" charset="2"/>
              <a:buChar char="Ø"/>
            </a:pPr>
            <a:endParaRPr lang="pt-BR" sz="2800" dirty="0"/>
          </a:p>
        </p:txBody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E07E0580-E4A8-4C9B-A315-DC2671BBA925}"/>
              </a:ext>
            </a:extLst>
          </p:cNvPr>
          <p:cNvSpPr/>
          <p:nvPr/>
        </p:nvSpPr>
        <p:spPr>
          <a:xfrm>
            <a:off x="1907640" y="155160"/>
            <a:ext cx="5560200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Perguntas Frequentes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C139AA6-8D61-46FB-B6DD-7E47317D5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79" y="2016311"/>
            <a:ext cx="8397240" cy="109491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689B446-1AE0-4831-BFBA-D3021FA0921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86286" y="2486726"/>
            <a:ext cx="7048954" cy="2112186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523C4A2-BCFD-4DDC-B149-7762CF337D44}"/>
              </a:ext>
            </a:extLst>
          </p:cNvPr>
          <p:cNvSpPr txBox="1"/>
          <p:nvPr/>
        </p:nvSpPr>
        <p:spPr>
          <a:xfrm>
            <a:off x="701040" y="5151120"/>
            <a:ext cx="693420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pt-BR" sz="2400" dirty="0"/>
              <a:t>Para o Ano calendário de 2019 </a:t>
            </a:r>
            <a:r>
              <a:rPr lang="pt-BR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 leiaute 8.00</a:t>
            </a:r>
            <a:endParaRPr lang="pt-BR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677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>
            <a:extLst>
              <a:ext uri="{FF2B5EF4-FFF2-40B4-BE49-F238E27FC236}">
                <a16:creationId xmlns:a16="http://schemas.microsoft.com/office/drawing/2014/main" id="{2AA52091-76A4-4CB3-AC02-E4D22B1720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790695"/>
            <a:ext cx="8748713" cy="887489"/>
          </a:xfrm>
        </p:spPr>
        <p:txBody>
          <a:bodyPr/>
          <a:lstStyle/>
          <a:p>
            <a:pPr marL="400050" lvl="1" indent="0" algn="just" eaLnBrk="1" hangingPunct="1"/>
            <a:endParaRPr lang="pt-BR" sz="2000" dirty="0">
              <a:solidFill>
                <a:srgbClr val="0070C0"/>
              </a:solidFill>
            </a:endParaRPr>
          </a:p>
          <a:p>
            <a:pPr marL="857250" lvl="1" indent="-457200" algn="just" eaLnBrk="1" hangingPunct="1">
              <a:buFont typeface="Wingdings" panose="05000000000000000000" pitchFamily="2" charset="2"/>
              <a:buChar char="Ø"/>
            </a:pP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Leiaute: </a:t>
            </a:r>
            <a:r>
              <a:rPr lang="pt-BR" sz="2800" dirty="0">
                <a:solidFill>
                  <a:schemeClr val="tx2">
                    <a:lumMod val="75000"/>
                  </a:schemeClr>
                </a:solidFill>
              </a:rPr>
              <a:t>campo 3 do registro I010.</a:t>
            </a:r>
          </a:p>
          <a:p>
            <a:pPr marL="400050" lvl="1" indent="0" algn="just" eaLnBrk="1" hangingPunct="1">
              <a:buNone/>
            </a:pPr>
            <a:endParaRPr lang="pt-BR" sz="2800" dirty="0">
              <a:solidFill>
                <a:schemeClr val="tx2">
                  <a:lumMod val="75000"/>
                </a:schemeClr>
              </a:solidFill>
            </a:endParaRPr>
          </a:p>
          <a:p>
            <a:pPr marL="720000" lvl="2" indent="-457200" algn="just">
              <a:buFont typeface="Wingdings" panose="05000000000000000000" pitchFamily="2" charset="2"/>
              <a:buChar char="Ø"/>
            </a:pPr>
            <a:endParaRPr lang="pt-BR" sz="2400" dirty="0">
              <a:solidFill>
                <a:schemeClr val="tx2">
                  <a:lumMod val="75000"/>
                </a:schemeClr>
              </a:solidFill>
            </a:endParaRPr>
          </a:p>
          <a:p>
            <a:pPr marL="857250" lvl="1" indent="-457200" algn="just" eaLnBrk="1" hangingPunct="1">
              <a:buFont typeface="Wingdings" panose="05000000000000000000" pitchFamily="2" charset="2"/>
              <a:buChar char="Ø"/>
            </a:pPr>
            <a:endParaRPr lang="pt-BR" sz="2800" dirty="0">
              <a:solidFill>
                <a:schemeClr val="tx2">
                  <a:lumMod val="75000"/>
                </a:schemeClr>
              </a:solidFill>
            </a:endParaRPr>
          </a:p>
          <a:p>
            <a:pPr marL="800100" lvl="2" indent="0" algn="just" eaLnBrk="1" hangingPunct="1">
              <a:buNone/>
            </a:pPr>
            <a:endParaRPr lang="pt-BR" sz="2800" dirty="0">
              <a:solidFill>
                <a:schemeClr val="tx2">
                  <a:lumMod val="75000"/>
                </a:schemeClr>
              </a:solidFill>
            </a:endParaRPr>
          </a:p>
          <a:p>
            <a:pPr marL="1257300" lvl="2" indent="-457200" algn="just" eaLnBrk="1" hangingPunct="1">
              <a:buFont typeface="Wingdings" panose="05000000000000000000" pitchFamily="2" charset="2"/>
              <a:buChar char="Ø"/>
            </a:pPr>
            <a:endParaRPr lang="pt-BR" sz="2800" dirty="0"/>
          </a:p>
        </p:txBody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E07E0580-E4A8-4C9B-A315-DC2671BBA925}"/>
              </a:ext>
            </a:extLst>
          </p:cNvPr>
          <p:cNvSpPr/>
          <p:nvPr/>
        </p:nvSpPr>
        <p:spPr>
          <a:xfrm>
            <a:off x="1907640" y="155160"/>
            <a:ext cx="5560200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Perguntas Frequentes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B711F603-0BDA-4A95-9187-4001AC5593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1396803"/>
              </p:ext>
            </p:extLst>
          </p:nvPr>
        </p:nvGraphicFramePr>
        <p:xfrm>
          <a:off x="320040" y="1706758"/>
          <a:ext cx="8626316" cy="4191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5098">
                  <a:extLst>
                    <a:ext uri="{9D8B030D-6E8A-4147-A177-3AD203B41FA5}">
                      <a16:colId xmlns:a16="http://schemas.microsoft.com/office/drawing/2014/main" val="3827692210"/>
                    </a:ext>
                  </a:extLst>
                </a:gridCol>
                <a:gridCol w="3528296">
                  <a:extLst>
                    <a:ext uri="{9D8B030D-6E8A-4147-A177-3AD203B41FA5}">
                      <a16:colId xmlns:a16="http://schemas.microsoft.com/office/drawing/2014/main" val="4105721218"/>
                    </a:ext>
                  </a:extLst>
                </a:gridCol>
                <a:gridCol w="3832922">
                  <a:extLst>
                    <a:ext uri="{9D8B030D-6E8A-4147-A177-3AD203B41FA5}">
                      <a16:colId xmlns:a16="http://schemas.microsoft.com/office/drawing/2014/main" val="1448690408"/>
                    </a:ext>
                  </a:extLst>
                </a:gridCol>
              </a:tblGrid>
              <a:tr h="465680"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Leiaute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Período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Manual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val="2972701787"/>
                  </a:ext>
                </a:extLst>
              </a:tr>
              <a:tr h="46568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Leiaute 1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Até o Ano-Calendário 2012</a:t>
                      </a:r>
                      <a:endParaRPr lang="pt-BR" sz="16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Ato Declaratório Cofis n</a:t>
                      </a:r>
                      <a:r>
                        <a:rPr lang="pt-BR" sz="1600" u="sng" baseline="30000">
                          <a:effectLst/>
                        </a:rPr>
                        <a:t>o</a:t>
                      </a:r>
                      <a:r>
                        <a:rPr lang="pt-BR" sz="1600">
                          <a:effectLst/>
                        </a:rPr>
                        <a:t> 34/2016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val="653328011"/>
                  </a:ext>
                </a:extLst>
              </a:tr>
              <a:tr h="46568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Leiaute 2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Ano-Calendário 2013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Ato Declaratório Cofis n</a:t>
                      </a:r>
                      <a:r>
                        <a:rPr lang="pt-BR" sz="1600" u="sng" baseline="30000">
                          <a:effectLst/>
                        </a:rPr>
                        <a:t>o</a:t>
                      </a:r>
                      <a:r>
                        <a:rPr lang="pt-BR" sz="1600">
                          <a:effectLst/>
                        </a:rPr>
                        <a:t> 34/2016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val="3411227031"/>
                  </a:ext>
                </a:extLst>
              </a:tr>
              <a:tr h="46568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Leiaute 3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Ano-Calendário 2014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Ato Declaratório Cofis n</a:t>
                      </a:r>
                      <a:r>
                        <a:rPr lang="pt-BR" sz="1600" u="sng" baseline="30000">
                          <a:effectLst/>
                        </a:rPr>
                        <a:t>o</a:t>
                      </a:r>
                      <a:r>
                        <a:rPr lang="pt-BR" sz="1600">
                          <a:effectLst/>
                        </a:rPr>
                        <a:t> 34/2016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val="640352474"/>
                  </a:ext>
                </a:extLst>
              </a:tr>
              <a:tr h="46568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Leiaute 4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Ano-Calendário 2015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Ato Declaratório Cofis n</a:t>
                      </a:r>
                      <a:r>
                        <a:rPr lang="pt-BR" sz="1600" u="sng" baseline="30000">
                          <a:effectLst/>
                        </a:rPr>
                        <a:t>o</a:t>
                      </a:r>
                      <a:r>
                        <a:rPr lang="pt-BR" sz="1600">
                          <a:effectLst/>
                        </a:rPr>
                        <a:t> 34/2016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val="2969420953"/>
                  </a:ext>
                </a:extLst>
              </a:tr>
              <a:tr h="46568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Leiaute 5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Ano-Calendário 2016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Ato Declaratório Cofis n</a:t>
                      </a:r>
                      <a:r>
                        <a:rPr lang="pt-BR" sz="1600" u="sng" baseline="30000">
                          <a:effectLst/>
                        </a:rPr>
                        <a:t>o</a:t>
                      </a:r>
                      <a:r>
                        <a:rPr lang="pt-BR" sz="1600">
                          <a:effectLst/>
                        </a:rPr>
                        <a:t> 29/2017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val="80162695"/>
                  </a:ext>
                </a:extLst>
              </a:tr>
              <a:tr h="46568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Leiaute 6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Ano-Calendário 2017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Ato Declaratório Cofis nº 53/2018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val="3738014699"/>
                  </a:ext>
                </a:extLst>
              </a:tr>
              <a:tr h="46568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</a:rPr>
                        <a:t>Leiaute 7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Ano-Calendário 2018</a:t>
                      </a:r>
                      <a:endParaRPr lang="pt-BR" sz="16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</a:rPr>
                        <a:t>Ato Declaratório </a:t>
                      </a:r>
                      <a:r>
                        <a:rPr lang="pt-BR" sz="1600" dirty="0" err="1">
                          <a:effectLst/>
                        </a:rPr>
                        <a:t>Cofis</a:t>
                      </a:r>
                      <a:r>
                        <a:rPr lang="pt-BR" sz="1600" dirty="0">
                          <a:effectLst/>
                        </a:rPr>
                        <a:t> nº 83/2018</a:t>
                      </a:r>
                      <a:endParaRPr lang="pt-BR" sz="16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val="349282275"/>
                  </a:ext>
                </a:extLst>
              </a:tr>
              <a:tr h="465680"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Leiaute 8</a:t>
                      </a:r>
                      <a:endParaRPr lang="pt-BR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>
                          <a:effectLst/>
                          <a:highlight>
                            <a:srgbClr val="FFFF00"/>
                          </a:highlight>
                        </a:rPr>
                        <a:t>Ano-Calendário 2019</a:t>
                      </a:r>
                      <a:endParaRPr lang="pt-BR" sz="160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5405" marR="68580" marT="0" marB="0"/>
                </a:tc>
                <a:tc>
                  <a:txBody>
                    <a:bodyPr/>
                    <a:lstStyle/>
                    <a:p>
                      <a:pPr algn="just" hangingPunct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highlight>
                            <a:srgbClr val="FFFF00"/>
                          </a:highlight>
                        </a:rPr>
                        <a:t>Ato Declaratório </a:t>
                      </a:r>
                      <a:r>
                        <a:rPr lang="pt-BR" sz="1600" dirty="0" err="1">
                          <a:effectLst/>
                          <a:highlight>
                            <a:srgbClr val="FFFF00"/>
                          </a:highlight>
                        </a:rPr>
                        <a:t>Cofis</a:t>
                      </a:r>
                      <a:r>
                        <a:rPr lang="pt-BR" sz="1600" dirty="0">
                          <a:effectLst/>
                          <a:highlight>
                            <a:srgbClr val="FFFF00"/>
                          </a:highlight>
                        </a:rPr>
                        <a:t> nº 64/2019</a:t>
                      </a:r>
                      <a:endParaRPr lang="pt-BR" sz="1600" dirty="0">
                        <a:solidFill>
                          <a:srgbClr val="00000A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ahoma" panose="020B0604030504040204" pitchFamily="34" charset="0"/>
                      </a:endParaRPr>
                    </a:p>
                  </a:txBody>
                  <a:tcPr marL="65405" marR="68580" marT="0" marB="0"/>
                </a:tc>
                <a:extLst>
                  <a:ext uri="{0D108BD9-81ED-4DB2-BD59-A6C34878D82A}">
                    <a16:rowId xmlns:a16="http://schemas.microsoft.com/office/drawing/2014/main" val="14545887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074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1907639" y="155160"/>
            <a:ext cx="7081615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600" u="sng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sped.rfb.gov.br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70E16FC-B77B-4276-A80A-2B6F8AD9C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120"/>
            <a:ext cx="9144000" cy="61036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3">
            <a:extLst>
              <a:ext uri="{FF2B5EF4-FFF2-40B4-BE49-F238E27FC236}">
                <a16:creationId xmlns:a16="http://schemas.microsoft.com/office/drawing/2014/main" id="{E07E0580-E4A8-4C9B-A315-DC2671BBA925}"/>
              </a:ext>
            </a:extLst>
          </p:cNvPr>
          <p:cNvSpPr/>
          <p:nvPr/>
        </p:nvSpPr>
        <p:spPr>
          <a:xfrm>
            <a:off x="1907640" y="155160"/>
            <a:ext cx="5560200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Perguntas Frequentes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C97C89A-6F9D-4F6B-A208-1D0F9F1275BB}"/>
              </a:ext>
            </a:extLst>
          </p:cNvPr>
          <p:cNvSpPr txBox="1"/>
          <p:nvPr/>
        </p:nvSpPr>
        <p:spPr>
          <a:xfrm>
            <a:off x="335280" y="975631"/>
            <a:ext cx="8610600" cy="4946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hangingPunct="0">
              <a:spcBef>
                <a:spcPts val="1200"/>
              </a:spcBef>
              <a:spcAft>
                <a:spcPts val="0"/>
              </a:spcAft>
              <a:tabLst>
                <a:tab pos="548640" algn="l"/>
              </a:tabLst>
            </a:pPr>
            <a:r>
              <a:rPr lang="pt-BR" sz="2400" b="1" dirty="0">
                <a:solidFill>
                  <a:srgbClr val="0000FF"/>
                </a:solidFill>
                <a:effectLst/>
                <a:latin typeface="+mj-lt"/>
                <a:ea typeface="Times New Roman" panose="02020603050405020304" pitchFamily="18" charset="0"/>
              </a:rPr>
              <a:t>Registro J005: Demonstrações Contábeis</a:t>
            </a:r>
          </a:p>
          <a:p>
            <a:pPr indent="449580" algn="just" hangingPunct="0">
              <a:spcBef>
                <a:spcPts val="1400"/>
              </a:spcBef>
              <a:spcAft>
                <a:spcPts val="0"/>
              </a:spcAft>
            </a:pPr>
            <a:r>
              <a:rPr lang="pt-BR" sz="2400" dirty="0">
                <a:solidFill>
                  <a:srgbClr val="00000A"/>
                </a:solidFill>
                <a:effectLst/>
                <a:highlight>
                  <a:srgbClr val="FFFF00"/>
                </a:highlight>
                <a:latin typeface="+mj-lt"/>
                <a:ea typeface="Arial Unicode MS" panose="020B0604020202020204" pitchFamily="34" charset="-128"/>
              </a:rPr>
              <a:t>O BP (J100) será exibido de acordo com a </a:t>
            </a:r>
            <a:r>
              <a:rPr lang="pt-BR" sz="2400" u="sng" dirty="0">
                <a:solidFill>
                  <a:srgbClr val="00000A"/>
                </a:solidFill>
                <a:effectLst/>
                <a:highlight>
                  <a:srgbClr val="FFFF00"/>
                </a:highlight>
                <a:latin typeface="+mj-lt"/>
                <a:ea typeface="Arial Unicode MS" panose="020B0604020202020204" pitchFamily="34" charset="-128"/>
              </a:rPr>
              <a:t>ordem dos códigos de aglutinação</a:t>
            </a:r>
            <a:r>
              <a:rPr lang="pt-BR" sz="2400" dirty="0">
                <a:solidFill>
                  <a:srgbClr val="00000A"/>
                </a:solidFill>
                <a:effectLst/>
                <a:highlight>
                  <a:srgbClr val="FFFF00"/>
                </a:highlight>
                <a:latin typeface="+mj-lt"/>
                <a:ea typeface="Arial Unicode MS" panose="020B0604020202020204" pitchFamily="34" charset="-128"/>
              </a:rPr>
              <a:t>, considerando a sua estrutura hierárquica (níveis das contas). </a:t>
            </a:r>
          </a:p>
          <a:p>
            <a:pPr indent="449580" algn="just" hangingPunct="0">
              <a:spcBef>
                <a:spcPts val="1400"/>
              </a:spcBef>
              <a:spcAft>
                <a:spcPts val="0"/>
              </a:spcAft>
            </a:pPr>
            <a:r>
              <a:rPr lang="pt-BR" sz="2400" dirty="0">
                <a:solidFill>
                  <a:srgbClr val="00000A"/>
                </a:solidFill>
                <a:effectLst/>
                <a:highlight>
                  <a:srgbClr val="FFFF00"/>
                </a:highlight>
                <a:latin typeface="+mj-lt"/>
                <a:ea typeface="Arial Unicode MS" panose="020B0604020202020204" pitchFamily="34" charset="-128"/>
              </a:rPr>
              <a:t>A DRE (J150) será exibida de acordo com a ordem definida no campo “J150.NU_ORDEM (Campo 02)”</a:t>
            </a:r>
          </a:p>
          <a:p>
            <a:pPr indent="449580" algn="just" hangingPunct="0">
              <a:spcBef>
                <a:spcPts val="1400"/>
              </a:spcBef>
              <a:spcAft>
                <a:spcPts val="0"/>
              </a:spcAft>
            </a:pPr>
            <a:endParaRPr lang="pt-BR" sz="2400" dirty="0">
              <a:solidFill>
                <a:srgbClr val="00000A"/>
              </a:solidFill>
              <a:effectLst/>
              <a:latin typeface="+mj-lt"/>
              <a:ea typeface="Arial Unicode MS" panose="020B0604020202020204" pitchFamily="34" charset="-128"/>
            </a:endParaRPr>
          </a:p>
          <a:p>
            <a:pPr indent="449580" algn="just" hangingPunct="0"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solidFill>
                  <a:srgbClr val="00000A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OBS: Pelo registro I052 (Indicação dos Códigos de Aglutinação) é feita a correlação entre as linhas das </a:t>
            </a:r>
            <a:r>
              <a:rPr lang="pt-BR" sz="2400" dirty="0" err="1">
                <a:solidFill>
                  <a:srgbClr val="00000A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dems</a:t>
            </a:r>
            <a:r>
              <a:rPr lang="pt-BR" sz="2400" dirty="0">
                <a:solidFill>
                  <a:srgbClr val="00000A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contábeis com as contas analíticas do PC(I050). </a:t>
            </a:r>
            <a:endParaRPr lang="pt-BR" sz="2400" dirty="0">
              <a:solidFill>
                <a:srgbClr val="00000A"/>
              </a:solidFill>
              <a:effectLst/>
              <a:latin typeface="+mj-lt"/>
              <a:ea typeface="Calibri" panose="020F0502020204030204" pitchFamily="34" charset="0"/>
              <a:cs typeface="Tahoma" panose="020B0604030504040204" pitchFamily="34" charset="0"/>
            </a:endParaRPr>
          </a:p>
          <a:p>
            <a:pPr algn="just" hangingPunct="0">
              <a:spcBef>
                <a:spcPts val="1400"/>
              </a:spcBef>
              <a:spcAft>
                <a:spcPts val="0"/>
              </a:spcAft>
            </a:pPr>
            <a:r>
              <a:rPr lang="pt-BR" sz="1800" dirty="0">
                <a:solidFill>
                  <a:srgbClr val="00000A"/>
                </a:solidFill>
                <a:effectLst/>
                <a:latin typeface="Times New Roman" panose="02020603050405020304" pitchFamily="18" charset="0"/>
                <a:ea typeface="Arial Unicode MS" panose="020B0604020202020204" pitchFamily="34" charset="-128"/>
              </a:rPr>
              <a:t> </a:t>
            </a:r>
            <a:endParaRPr lang="pt-BR" sz="1800" dirty="0">
              <a:solidFill>
                <a:srgbClr val="00000A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61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>
            <a:extLst>
              <a:ext uri="{FF2B5EF4-FFF2-40B4-BE49-F238E27FC236}">
                <a16:creationId xmlns:a16="http://schemas.microsoft.com/office/drawing/2014/main" id="{2AA52091-76A4-4CB3-AC02-E4D22B1720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7643" y="1066800"/>
            <a:ext cx="8748713" cy="5159375"/>
          </a:xfrm>
        </p:spPr>
        <p:txBody>
          <a:bodyPr/>
          <a:lstStyle/>
          <a:p>
            <a:pPr marL="400050" lvl="1" indent="0" algn="just" eaLnBrk="1" hangingPunct="1"/>
            <a:endParaRPr lang="pt-BR" sz="2000" dirty="0">
              <a:solidFill>
                <a:srgbClr val="0070C0"/>
              </a:solidFill>
            </a:endParaRPr>
          </a:p>
          <a:p>
            <a:pPr marL="857250" lvl="1" indent="-457200" algn="just" eaLnBrk="1" hangingPunct="1">
              <a:buFont typeface="Wingdings" panose="05000000000000000000" pitchFamily="2" charset="2"/>
              <a:buChar char="Ø"/>
            </a:pP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J100</a:t>
            </a:r>
            <a:r>
              <a:rPr lang="pt-BR" sz="2800" dirty="0">
                <a:solidFill>
                  <a:schemeClr val="tx2">
                    <a:lumMod val="75000"/>
                  </a:schemeClr>
                </a:solidFill>
              </a:rPr>
              <a:t> – </a:t>
            </a:r>
            <a:r>
              <a:rPr lang="pt-BR" sz="2800" b="1" dirty="0">
                <a:solidFill>
                  <a:schemeClr val="tx2">
                    <a:lumMod val="75000"/>
                  </a:schemeClr>
                </a:solidFill>
              </a:rPr>
              <a:t>Balanço Patrimonial</a:t>
            </a:r>
          </a:p>
          <a:p>
            <a:pPr marL="1314450" lvl="2" indent="-457200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t-BR" sz="2600" dirty="0">
                <a:solidFill>
                  <a:schemeClr val="tx2">
                    <a:lumMod val="75000"/>
                  </a:schemeClr>
                </a:solidFill>
              </a:rPr>
              <a:t>Códigos de aglutinação</a:t>
            </a:r>
          </a:p>
          <a:p>
            <a:pPr marL="1771650" lvl="3" indent="-457200" algn="just">
              <a:spcBef>
                <a:spcPts val="12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2400" u="sng" dirty="0">
                <a:solidFill>
                  <a:schemeClr val="tx2">
                    <a:lumMod val="75000"/>
                  </a:schemeClr>
                </a:solidFill>
              </a:rPr>
              <a:t>J100 – Permite dois níveis “1” </a:t>
            </a:r>
          </a:p>
          <a:p>
            <a:pPr marL="1314450" lvl="3" indent="0" algn="just">
              <a:spcBef>
                <a:spcPts val="1200"/>
              </a:spcBef>
              <a:buNone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			</a:t>
            </a:r>
            <a:r>
              <a:rPr lang="pt-BR" sz="2200" b="1" dirty="0">
                <a:solidFill>
                  <a:srgbClr val="0000CC"/>
                </a:solidFill>
                <a:sym typeface="Wingdings" panose="05000000000000000000" pitchFamily="2" charset="2"/>
              </a:rPr>
              <a:t> </a:t>
            </a:r>
            <a:r>
              <a:rPr lang="pt-BR" sz="2200" b="1" dirty="0">
                <a:solidFill>
                  <a:srgbClr val="0000CC"/>
                </a:solidFill>
              </a:rPr>
              <a:t>Ativo e </a:t>
            </a:r>
            <a:r>
              <a:rPr lang="pt-BR" sz="2200" b="1" dirty="0">
                <a:solidFill>
                  <a:srgbClr val="0000CC"/>
                </a:solidFill>
                <a:sym typeface="Wingdings" panose="05000000000000000000" pitchFamily="2" charset="2"/>
              </a:rPr>
              <a:t> </a:t>
            </a:r>
            <a:r>
              <a:rPr lang="pt-BR" sz="2200" b="1" dirty="0">
                <a:solidFill>
                  <a:srgbClr val="0000CC"/>
                </a:solidFill>
              </a:rPr>
              <a:t>Passivo</a:t>
            </a:r>
          </a:p>
          <a:p>
            <a:pPr marL="857250" lvl="1" indent="-457200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t-BR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J150</a:t>
            </a:r>
            <a:r>
              <a:rPr lang="pt-BR" sz="3000" dirty="0">
                <a:solidFill>
                  <a:schemeClr val="tx2">
                    <a:lumMod val="75000"/>
                  </a:schemeClr>
                </a:solidFill>
              </a:rPr>
              <a:t> – </a:t>
            </a:r>
            <a:r>
              <a:rPr lang="pt-BR" sz="3000" b="1" dirty="0">
                <a:solidFill>
                  <a:schemeClr val="tx2">
                    <a:lumMod val="75000"/>
                  </a:schemeClr>
                </a:solidFill>
              </a:rPr>
              <a:t>DRE</a:t>
            </a:r>
          </a:p>
          <a:p>
            <a:pPr marL="1200150" lvl="2" indent="-342900" algn="just"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pt-BR" sz="2600" dirty="0">
                <a:solidFill>
                  <a:schemeClr val="tx2">
                    <a:lumMod val="75000"/>
                  </a:schemeClr>
                </a:solidFill>
              </a:rPr>
              <a:t>Códigos de aglutinação</a:t>
            </a:r>
            <a:endParaRPr lang="pt-BR" sz="2400" b="1" dirty="0">
              <a:solidFill>
                <a:srgbClr val="0000CC"/>
              </a:solidFill>
            </a:endParaRPr>
          </a:p>
          <a:p>
            <a:pPr marL="1771650" lvl="3" indent="-457200" algn="just">
              <a:spcBef>
                <a:spcPts val="12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2400" u="sng" dirty="0">
                <a:solidFill>
                  <a:schemeClr val="tx2">
                    <a:lumMod val="75000"/>
                  </a:schemeClr>
                </a:solidFill>
              </a:rPr>
              <a:t>J150 – Permite um nível “1” </a:t>
            </a:r>
          </a:p>
          <a:p>
            <a:pPr marL="1314450" lvl="3" indent="0" algn="just">
              <a:spcBef>
                <a:spcPts val="1200"/>
              </a:spcBef>
              <a:buNone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			</a:t>
            </a:r>
            <a:r>
              <a:rPr lang="pt-BR" sz="2200" b="1" dirty="0">
                <a:solidFill>
                  <a:srgbClr val="0000CC"/>
                </a:solidFill>
                <a:sym typeface="Wingdings" panose="05000000000000000000" pitchFamily="2" charset="2"/>
              </a:rPr>
              <a:t> </a:t>
            </a:r>
            <a:r>
              <a:rPr lang="pt-BR" sz="2200" b="1" dirty="0">
                <a:solidFill>
                  <a:srgbClr val="0000CC"/>
                </a:solidFill>
              </a:rPr>
              <a:t>Resultado do Exercício</a:t>
            </a:r>
          </a:p>
          <a:p>
            <a:pPr marL="1314450" lvl="2" indent="-457200" algn="just">
              <a:buFont typeface="Wingdings" panose="05000000000000000000" pitchFamily="2" charset="2"/>
              <a:buChar char="Ø"/>
            </a:pPr>
            <a:endParaRPr lang="pt-BR" sz="2400" dirty="0">
              <a:solidFill>
                <a:schemeClr val="tx2">
                  <a:lumMod val="75000"/>
                </a:schemeClr>
              </a:solidFill>
            </a:endParaRPr>
          </a:p>
          <a:p>
            <a:pPr marL="857250" lvl="1" indent="-457200" algn="just" eaLnBrk="1" hangingPunct="1">
              <a:buFont typeface="Wingdings" panose="05000000000000000000" pitchFamily="2" charset="2"/>
              <a:buChar char="Ø"/>
            </a:pPr>
            <a:endParaRPr lang="pt-BR" sz="2800" dirty="0">
              <a:solidFill>
                <a:schemeClr val="tx2">
                  <a:lumMod val="75000"/>
                </a:schemeClr>
              </a:solidFill>
            </a:endParaRPr>
          </a:p>
          <a:p>
            <a:pPr marL="800100" lvl="2" indent="0" algn="just" eaLnBrk="1" hangingPunct="1">
              <a:buNone/>
            </a:pPr>
            <a:endParaRPr lang="pt-BR" sz="2800" dirty="0">
              <a:solidFill>
                <a:schemeClr val="tx2">
                  <a:lumMod val="75000"/>
                </a:schemeClr>
              </a:solidFill>
            </a:endParaRPr>
          </a:p>
          <a:p>
            <a:pPr marL="1257300" lvl="2" indent="-457200" algn="just" eaLnBrk="1" hangingPunct="1">
              <a:buFont typeface="Wingdings" panose="05000000000000000000" pitchFamily="2" charset="2"/>
              <a:buChar char="Ø"/>
            </a:pPr>
            <a:endParaRPr lang="pt-BR" sz="2800" dirty="0"/>
          </a:p>
        </p:txBody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E07E0580-E4A8-4C9B-A315-DC2671BBA925}"/>
              </a:ext>
            </a:extLst>
          </p:cNvPr>
          <p:cNvSpPr/>
          <p:nvPr/>
        </p:nvSpPr>
        <p:spPr>
          <a:xfrm>
            <a:off x="1907640" y="155160"/>
            <a:ext cx="5560200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Perguntas Frequentes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513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>
            <a:extLst>
              <a:ext uri="{FF2B5EF4-FFF2-40B4-BE49-F238E27FC236}">
                <a16:creationId xmlns:a16="http://schemas.microsoft.com/office/drawing/2014/main" id="{2AA52091-76A4-4CB3-AC02-E4D22B1720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7643" y="1066800"/>
            <a:ext cx="8748713" cy="5502812"/>
          </a:xfrm>
        </p:spPr>
        <p:txBody>
          <a:bodyPr/>
          <a:lstStyle/>
          <a:p>
            <a:pPr marL="400050" lvl="1" indent="0" algn="just" eaLnBrk="1" hangingPunct="1"/>
            <a:endParaRPr lang="pt-BR" sz="2000" dirty="0">
              <a:solidFill>
                <a:srgbClr val="0070C0"/>
              </a:solidFill>
            </a:endParaRPr>
          </a:p>
          <a:p>
            <a:pPr marL="857250" lvl="1" indent="-457200" algn="just" eaLnBrk="1" hangingPunct="1">
              <a:buFont typeface="Wingdings" panose="05000000000000000000" pitchFamily="2" charset="2"/>
              <a:buChar char="Ø"/>
            </a:pPr>
            <a:r>
              <a:rPr lang="pt-BR" sz="2800" dirty="0">
                <a:solidFill>
                  <a:srgbClr val="0000CC"/>
                </a:solidFill>
              </a:rPr>
              <a:t>J100 – Balanço Patrimonial</a:t>
            </a:r>
          </a:p>
          <a:p>
            <a:pPr marL="400050" lvl="1" indent="0" algn="just" eaLnBrk="1" hangingPunct="1">
              <a:buNone/>
            </a:pPr>
            <a:endParaRPr lang="pt-BR" sz="800" dirty="0">
              <a:solidFill>
                <a:schemeClr val="tx2">
                  <a:lumMod val="75000"/>
                </a:schemeClr>
              </a:solidFill>
            </a:endParaRPr>
          </a:p>
          <a:p>
            <a:pPr marL="360000" lvl="2" indent="0" algn="just">
              <a:buNone/>
            </a:pPr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Ativo – Nível 1</a:t>
            </a:r>
          </a:p>
          <a:p>
            <a:pPr marL="360000" lvl="2" indent="0" algn="just">
              <a:buNone/>
            </a:pPr>
            <a:endParaRPr lang="pt-BR" sz="800" b="1" dirty="0">
              <a:solidFill>
                <a:schemeClr val="tx2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360000" lvl="2" indent="0" algn="just">
              <a:buNone/>
            </a:pPr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Ativo Circulante – Nível 2</a:t>
            </a:r>
          </a:p>
          <a:p>
            <a:pPr marL="360000" lvl="2" indent="0" algn="just">
              <a:buNone/>
            </a:pPr>
            <a:endParaRPr lang="pt-BR" sz="800" b="1" dirty="0">
              <a:solidFill>
                <a:schemeClr val="tx2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360000" lvl="2" indent="0" algn="just">
              <a:buNone/>
            </a:pPr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Bancos  - Sintética - Nível 3</a:t>
            </a:r>
          </a:p>
          <a:p>
            <a:pPr marL="360000" lvl="2" indent="0" algn="just">
              <a:buNone/>
            </a:pPr>
            <a:endParaRPr lang="pt-BR" sz="800" b="1" dirty="0">
              <a:solidFill>
                <a:schemeClr val="tx2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360000" lvl="2" indent="0" algn="just">
              <a:buNone/>
            </a:pPr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Banco A - Analítica - Nível 4 – Cód. </a:t>
            </a:r>
            <a:r>
              <a:rPr lang="pt-BR" b="1" dirty="0" err="1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Aglut</a:t>
            </a:r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1.01</a:t>
            </a:r>
          </a:p>
          <a:p>
            <a:pPr marL="360000" lvl="2" indent="0" algn="just">
              <a:buNone/>
            </a:pPr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Banco B - Analítica - Nível 4 – Cód. </a:t>
            </a:r>
            <a:r>
              <a:rPr lang="pt-BR" b="1" dirty="0" err="1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Aglut</a:t>
            </a:r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1.01</a:t>
            </a:r>
          </a:p>
          <a:p>
            <a:pPr marL="360000" lvl="2" indent="0" algn="just">
              <a:buNone/>
            </a:pPr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Banco C - Analítica - Nível 4 – Cód. </a:t>
            </a:r>
            <a:r>
              <a:rPr lang="pt-BR" b="1" dirty="0" err="1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Aglut</a:t>
            </a:r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1.01</a:t>
            </a:r>
          </a:p>
          <a:p>
            <a:pPr marL="360000" lvl="2" indent="0" algn="just">
              <a:buNone/>
            </a:pPr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Banco D - Analítica - Nível 4 – Cód. </a:t>
            </a:r>
            <a:r>
              <a:rPr lang="pt-BR" b="1" dirty="0" err="1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Aglut</a:t>
            </a:r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1.01</a:t>
            </a:r>
          </a:p>
          <a:p>
            <a:pPr marL="360000" lvl="2" indent="0" algn="just">
              <a:buNone/>
            </a:pPr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Banco E - Analítica - Nível 4 – Cód. </a:t>
            </a:r>
            <a:r>
              <a:rPr lang="pt-BR" b="1" dirty="0" err="1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Aglut</a:t>
            </a:r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1.01</a:t>
            </a:r>
          </a:p>
          <a:p>
            <a:pPr marL="360000" lvl="2" indent="0" algn="just">
              <a:buNone/>
            </a:pPr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Banco F - Analítica - Nível 4 – Cód. </a:t>
            </a:r>
            <a:r>
              <a:rPr lang="pt-BR" b="1" dirty="0" err="1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Aglut</a:t>
            </a:r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1.01</a:t>
            </a:r>
          </a:p>
          <a:p>
            <a:pPr marL="360000" lvl="2" indent="0" algn="just">
              <a:buNone/>
            </a:pPr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Banco G - Analítica - Nível 4 – Cód. </a:t>
            </a:r>
            <a:r>
              <a:rPr lang="pt-BR" b="1" dirty="0" err="1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Aglut</a:t>
            </a:r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1.01</a:t>
            </a:r>
          </a:p>
          <a:p>
            <a:pPr marL="360000" lvl="2" indent="0" algn="just">
              <a:buNone/>
            </a:pPr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Banco H - Analítica - Nível 4 – Cód. </a:t>
            </a:r>
            <a:r>
              <a:rPr lang="pt-BR" b="1" dirty="0" err="1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Algut</a:t>
            </a:r>
            <a:r>
              <a:rPr lang="pt-BR" b="1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1.01</a:t>
            </a:r>
          </a:p>
          <a:p>
            <a:pPr marL="857250" lvl="1" indent="-457200" algn="just" eaLnBrk="1" hangingPunct="1">
              <a:buFont typeface="Wingdings" panose="05000000000000000000" pitchFamily="2" charset="2"/>
              <a:buChar char="Ø"/>
            </a:pPr>
            <a:endParaRPr lang="pt-BR" sz="2800" dirty="0">
              <a:solidFill>
                <a:schemeClr val="tx2">
                  <a:lumMod val="75000"/>
                </a:schemeClr>
              </a:solidFill>
            </a:endParaRPr>
          </a:p>
          <a:p>
            <a:pPr marL="800100" lvl="2" indent="0" algn="just" eaLnBrk="1" hangingPunct="1">
              <a:buNone/>
            </a:pPr>
            <a:endParaRPr lang="pt-BR" sz="2800" dirty="0">
              <a:solidFill>
                <a:schemeClr val="tx2">
                  <a:lumMod val="75000"/>
                </a:schemeClr>
              </a:solidFill>
            </a:endParaRPr>
          </a:p>
          <a:p>
            <a:pPr marL="1257300" lvl="2" indent="-457200" algn="just" eaLnBrk="1" hangingPunct="1">
              <a:buFont typeface="Wingdings" panose="05000000000000000000" pitchFamily="2" charset="2"/>
              <a:buChar char="Ø"/>
            </a:pPr>
            <a:endParaRPr lang="pt-BR" sz="2800" dirty="0"/>
          </a:p>
        </p:txBody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E07E0580-E4A8-4C9B-A315-DC2671BBA925}"/>
              </a:ext>
            </a:extLst>
          </p:cNvPr>
          <p:cNvSpPr/>
          <p:nvPr/>
        </p:nvSpPr>
        <p:spPr>
          <a:xfrm>
            <a:off x="1907640" y="155160"/>
            <a:ext cx="5560200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Perguntas Frequentes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010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>
            <a:extLst>
              <a:ext uri="{FF2B5EF4-FFF2-40B4-BE49-F238E27FC236}">
                <a16:creationId xmlns:a16="http://schemas.microsoft.com/office/drawing/2014/main" id="{2AA52091-76A4-4CB3-AC02-E4D22B1720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239151" y="1080868"/>
            <a:ext cx="9242474" cy="5502812"/>
          </a:xfrm>
        </p:spPr>
        <p:txBody>
          <a:bodyPr/>
          <a:lstStyle/>
          <a:p>
            <a:pPr marL="400050" lvl="1" indent="0" algn="just" eaLnBrk="1" hangingPunct="1">
              <a:buNone/>
            </a:pP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|J100|1|T|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</a:rPr>
              <a:t>1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||A|Ativo|235000|D|276250|D||</a:t>
            </a:r>
          </a:p>
          <a:p>
            <a:pPr marL="400050" lvl="1" indent="0" algn="just" eaLnBrk="1" hangingPunct="1">
              <a:buNone/>
            </a:pPr>
            <a:endParaRPr lang="pt-BR" sz="2000" dirty="0">
              <a:solidFill>
                <a:schemeClr val="tx2">
                  <a:lumMod val="75000"/>
                </a:schemeClr>
              </a:solidFill>
            </a:endParaRPr>
          </a:p>
          <a:p>
            <a:pPr marL="400050" lvl="1" indent="0" algn="just" eaLnBrk="1" hangingPunct="1">
              <a:buNone/>
            </a:pP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|J100|1.1|T|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</a:rPr>
              <a:t>2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|1|A|Ativo Circulante|135000|D|182250|D||</a:t>
            </a:r>
          </a:p>
          <a:p>
            <a:pPr marL="400050" lvl="1" indent="0" algn="just" eaLnBrk="1" hangingPunct="1">
              <a:buNone/>
            </a:pPr>
            <a:endParaRPr lang="pt-BR" sz="2000" dirty="0">
              <a:solidFill>
                <a:schemeClr val="tx2">
                  <a:lumMod val="75000"/>
                </a:schemeClr>
              </a:solidFill>
            </a:endParaRPr>
          </a:p>
          <a:p>
            <a:pPr marL="400050" lvl="1" indent="0" algn="just" eaLnBrk="1" hangingPunct="1">
              <a:buNone/>
            </a:pP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|J100|1000|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</a:rPr>
              <a:t>D|3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|1.1|A|Bancos|135000|D|118750|D||</a:t>
            </a:r>
          </a:p>
          <a:p>
            <a:pPr marL="400050" lvl="1" indent="0" algn="just" eaLnBrk="1" hangingPunct="1">
              <a:buNone/>
            </a:pP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|J100|1001|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</a:rPr>
              <a:t>D|3|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1.1|A|Estoques|0|D|36500|D||</a:t>
            </a:r>
          </a:p>
          <a:p>
            <a:pPr marL="400050" lvl="1" indent="0" algn="just" eaLnBrk="1" hangingPunct="1">
              <a:buNone/>
            </a:pP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|J100|1002|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</a:rPr>
              <a:t>D|3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|1.1|A|ICMS a Recuperar|0|D|20000|D||</a:t>
            </a:r>
          </a:p>
          <a:p>
            <a:pPr marL="400050" lvl="1" indent="0" algn="just" eaLnBrk="1" hangingPunct="1">
              <a:buNone/>
            </a:pP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|J100|1003|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</a:rPr>
              <a:t>D|3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|1.1|A|PIS a Recuperar|0|D|2000|D||</a:t>
            </a:r>
          </a:p>
          <a:p>
            <a:pPr marL="400050" lvl="1" indent="0" algn="just" eaLnBrk="1" hangingPunct="1">
              <a:buNone/>
            </a:pP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|J100|1004|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</a:rPr>
              <a:t>D|3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|1.1|A|COFINS a Recuperar|0|D|5000|D||</a:t>
            </a:r>
          </a:p>
          <a:p>
            <a:pPr marL="400050" lvl="1" indent="0" algn="just" eaLnBrk="1" hangingPunct="1">
              <a:buNone/>
            </a:pPr>
            <a:endParaRPr lang="pt-BR" sz="2000" dirty="0">
              <a:solidFill>
                <a:schemeClr val="tx2">
                  <a:lumMod val="75000"/>
                </a:schemeClr>
              </a:solidFill>
            </a:endParaRPr>
          </a:p>
          <a:p>
            <a:pPr marL="400050" lvl="1" indent="0" algn="just" eaLnBrk="1" hangingPunct="1">
              <a:buNone/>
            </a:pP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|J100|1.2|T|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</a:rPr>
              <a:t>2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|1|A|Ativo Não Circulante|100000|D|94000|D||</a:t>
            </a:r>
          </a:p>
          <a:p>
            <a:pPr marL="400050" lvl="1" indent="0" algn="just" eaLnBrk="1" hangingPunct="1">
              <a:buNone/>
            </a:pPr>
            <a:endParaRPr lang="pt-BR" sz="2000" dirty="0">
              <a:solidFill>
                <a:schemeClr val="tx2">
                  <a:lumMod val="75000"/>
                </a:schemeClr>
              </a:solidFill>
            </a:endParaRPr>
          </a:p>
          <a:p>
            <a:pPr marL="400050" lvl="1" indent="0" algn="just" eaLnBrk="1" hangingPunct="1">
              <a:buNone/>
            </a:pP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|J100|1005|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</a:rPr>
              <a:t>D|3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|1.2|A|Imóveis|60000|D|60000|D||</a:t>
            </a:r>
          </a:p>
          <a:p>
            <a:pPr marL="400050" lvl="1" indent="0" algn="just" eaLnBrk="1" hangingPunct="1">
              <a:buNone/>
            </a:pP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|J100|1006|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</a:rPr>
              <a:t>D|3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|1.2|A|Veículos|50000|D|50000|D||</a:t>
            </a:r>
          </a:p>
          <a:p>
            <a:pPr marL="400050" lvl="1" indent="0" algn="just" eaLnBrk="1" hangingPunct="1">
              <a:buNone/>
            </a:pP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|J100|1007|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</a:rPr>
              <a:t>D|3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|1.2|A|Depreciação Acumulada|10000|C|16000|C||</a:t>
            </a:r>
          </a:p>
          <a:p>
            <a:pPr marL="800100" lvl="2" indent="0" algn="just" eaLnBrk="1" hangingPunct="1">
              <a:buNone/>
            </a:pPr>
            <a:endParaRPr lang="pt-BR" sz="2800" dirty="0">
              <a:solidFill>
                <a:schemeClr val="tx2">
                  <a:lumMod val="75000"/>
                </a:schemeClr>
              </a:solidFill>
            </a:endParaRPr>
          </a:p>
          <a:p>
            <a:pPr marL="1257300" lvl="2" indent="-457200" algn="just" eaLnBrk="1" hangingPunct="1">
              <a:buFont typeface="Wingdings" panose="05000000000000000000" pitchFamily="2" charset="2"/>
              <a:buChar char="Ø"/>
            </a:pPr>
            <a:endParaRPr lang="pt-BR" sz="2800" dirty="0"/>
          </a:p>
        </p:txBody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E07E0580-E4A8-4C9B-A315-DC2671BBA925}"/>
              </a:ext>
            </a:extLst>
          </p:cNvPr>
          <p:cNvSpPr/>
          <p:nvPr/>
        </p:nvSpPr>
        <p:spPr>
          <a:xfrm>
            <a:off x="1907640" y="155160"/>
            <a:ext cx="5560200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Perguntas Frequentes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788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3">
            <a:extLst>
              <a:ext uri="{FF2B5EF4-FFF2-40B4-BE49-F238E27FC236}">
                <a16:creationId xmlns:a16="http://schemas.microsoft.com/office/drawing/2014/main" id="{E07E0580-E4A8-4C9B-A315-DC2671BBA925}"/>
              </a:ext>
            </a:extLst>
          </p:cNvPr>
          <p:cNvSpPr/>
          <p:nvPr/>
        </p:nvSpPr>
        <p:spPr>
          <a:xfrm>
            <a:off x="1907640" y="155160"/>
            <a:ext cx="5560200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Perguntas Frequentes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D4DA50D-7D55-471B-913C-22A6C9604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65" y="1219200"/>
            <a:ext cx="8823915" cy="496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4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>
            <a:extLst>
              <a:ext uri="{FF2B5EF4-FFF2-40B4-BE49-F238E27FC236}">
                <a16:creationId xmlns:a16="http://schemas.microsoft.com/office/drawing/2014/main" id="{2AA52091-76A4-4CB3-AC02-E4D22B1720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239151" y="1080868"/>
            <a:ext cx="9242474" cy="5502812"/>
          </a:xfrm>
        </p:spPr>
        <p:txBody>
          <a:bodyPr/>
          <a:lstStyle/>
          <a:p>
            <a:pPr marL="400050" lvl="1" indent="0" algn="just" eaLnBrk="1" hangingPunct="1">
              <a:buNone/>
            </a:pP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|J100|2|T|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</a:rPr>
              <a:t>1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||P|Passivo|235000|C|276250|C||</a:t>
            </a:r>
          </a:p>
          <a:p>
            <a:pPr marL="400050" lvl="1" indent="0" algn="just" eaLnBrk="1" hangingPunct="1">
              <a:buNone/>
            </a:pPr>
            <a:endParaRPr lang="pt-BR" sz="2000" dirty="0">
              <a:solidFill>
                <a:schemeClr val="tx2">
                  <a:lumMod val="75000"/>
                </a:schemeClr>
              </a:solidFill>
            </a:endParaRPr>
          </a:p>
          <a:p>
            <a:pPr marL="400050" lvl="1" indent="0" algn="just" eaLnBrk="1" hangingPunct="1">
              <a:buNone/>
            </a:pP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|J100|2.1|T|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</a:rPr>
              <a:t>2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|2|P|Passivo Circulante|60000|C|76600|C||</a:t>
            </a:r>
          </a:p>
          <a:p>
            <a:pPr marL="400050" lvl="1" indent="0" algn="just" eaLnBrk="1" hangingPunct="1">
              <a:buNone/>
            </a:pPr>
            <a:endParaRPr lang="pt-BR" sz="2000" dirty="0">
              <a:solidFill>
                <a:schemeClr val="tx2">
                  <a:lumMod val="75000"/>
                </a:schemeClr>
              </a:solidFill>
            </a:endParaRPr>
          </a:p>
          <a:p>
            <a:pPr marL="400050" lvl="1" indent="0" algn="just" eaLnBrk="1" hangingPunct="1">
              <a:buNone/>
            </a:pP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|J100|2000|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</a:rPr>
              <a:t>D|3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|2.1|P|Arrendamento - Imóveis|75000|C|68750|C|001|</a:t>
            </a:r>
          </a:p>
          <a:p>
            <a:pPr marL="400050" lvl="1" indent="0" algn="just" eaLnBrk="1" hangingPunct="1">
              <a:buNone/>
            </a:pP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|J100|2001|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</a:rPr>
              <a:t>D|3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|2.1|P|Juros a Transcorrer|15000|D|13750|D|001|</a:t>
            </a:r>
          </a:p>
          <a:p>
            <a:pPr marL="400050" lvl="1" indent="0" algn="just" eaLnBrk="1" hangingPunct="1">
              <a:buNone/>
            </a:pP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|J100|2002|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</a:rPr>
              <a:t>D|3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|2.1|P|ICMS a Recuperar|0|C|16000|C||</a:t>
            </a:r>
          </a:p>
          <a:p>
            <a:pPr marL="400050" lvl="1" indent="0" algn="just" eaLnBrk="1" hangingPunct="1">
              <a:buNone/>
            </a:pP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|J100|2003|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</a:rPr>
              <a:t>D|3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|2.1|P|PIS a Recolher|0|C|1600|C||</a:t>
            </a:r>
          </a:p>
          <a:p>
            <a:pPr marL="400050" lvl="1" indent="0" algn="just" eaLnBrk="1" hangingPunct="1">
              <a:buNone/>
            </a:pP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|J100|2004|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</a:rPr>
              <a:t>D|3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|2.1|P|Cofins a Recolher|0|C|4000|C||</a:t>
            </a:r>
          </a:p>
          <a:p>
            <a:pPr marL="400050" lvl="1" indent="0" algn="just" eaLnBrk="1" hangingPunct="1">
              <a:buNone/>
            </a:pPr>
            <a:endParaRPr lang="pt-BR" sz="2000" dirty="0">
              <a:solidFill>
                <a:schemeClr val="tx2">
                  <a:lumMod val="75000"/>
                </a:schemeClr>
              </a:solidFill>
            </a:endParaRPr>
          </a:p>
          <a:p>
            <a:pPr marL="400050" lvl="1" indent="0" algn="just" eaLnBrk="1" hangingPunct="1">
              <a:buNone/>
            </a:pP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|J100|2.2|T|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</a:rPr>
              <a:t>2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|2|P|Patrimônio Líquido|175000|C|199650|C||</a:t>
            </a:r>
          </a:p>
          <a:p>
            <a:pPr marL="400050" lvl="1" indent="0" algn="just" eaLnBrk="1" hangingPunct="1">
              <a:buNone/>
            </a:pPr>
            <a:endParaRPr lang="pt-BR" sz="2000" dirty="0">
              <a:solidFill>
                <a:schemeClr val="tx2">
                  <a:lumMod val="75000"/>
                </a:schemeClr>
              </a:solidFill>
            </a:endParaRPr>
          </a:p>
          <a:p>
            <a:pPr marL="400050" lvl="1" indent="0" algn="just" eaLnBrk="1" hangingPunct="1">
              <a:buNone/>
            </a:pP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|J100|3000|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</a:rPr>
              <a:t>D|3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|2.2|P|Capital Integralizado|175000|C|190000|C||</a:t>
            </a:r>
          </a:p>
          <a:p>
            <a:pPr marL="400050" lvl="1" indent="0" algn="just" eaLnBrk="1" hangingPunct="1">
              <a:buNone/>
            </a:pP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|J100|3003|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</a:rPr>
              <a:t>D|3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|2.2|P|Ajustes de Exercícios Anteriores|0|C|5000|D||</a:t>
            </a:r>
          </a:p>
          <a:p>
            <a:pPr marL="400050" lvl="1" indent="0" algn="just" eaLnBrk="1" hangingPunct="1">
              <a:buNone/>
            </a:pP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|J100|3002|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</a:rPr>
              <a:t>D|3</a:t>
            </a:r>
            <a:r>
              <a:rPr lang="pt-BR" sz="2000" dirty="0">
                <a:solidFill>
                  <a:schemeClr val="tx2">
                    <a:lumMod val="75000"/>
                  </a:schemeClr>
                </a:solidFill>
              </a:rPr>
              <a:t>|2.2|P|Lucros Acumulados|0|C|14650|C||</a:t>
            </a:r>
          </a:p>
          <a:p>
            <a:pPr marL="800100" lvl="2" indent="0" algn="just" eaLnBrk="1" hangingPunct="1">
              <a:buNone/>
            </a:pPr>
            <a:endParaRPr lang="pt-BR" sz="2800" dirty="0">
              <a:solidFill>
                <a:schemeClr val="tx2">
                  <a:lumMod val="75000"/>
                </a:schemeClr>
              </a:solidFill>
            </a:endParaRPr>
          </a:p>
          <a:p>
            <a:pPr marL="1257300" lvl="2" indent="-457200" algn="just" eaLnBrk="1" hangingPunct="1">
              <a:buFont typeface="Wingdings" panose="05000000000000000000" pitchFamily="2" charset="2"/>
              <a:buChar char="Ø"/>
            </a:pPr>
            <a:endParaRPr lang="pt-BR" sz="2800" dirty="0"/>
          </a:p>
        </p:txBody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E07E0580-E4A8-4C9B-A315-DC2671BBA925}"/>
              </a:ext>
            </a:extLst>
          </p:cNvPr>
          <p:cNvSpPr/>
          <p:nvPr/>
        </p:nvSpPr>
        <p:spPr>
          <a:xfrm>
            <a:off x="1907640" y="155160"/>
            <a:ext cx="5560200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Perguntas Frequentes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49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3">
            <a:extLst>
              <a:ext uri="{FF2B5EF4-FFF2-40B4-BE49-F238E27FC236}">
                <a16:creationId xmlns:a16="http://schemas.microsoft.com/office/drawing/2014/main" id="{E07E0580-E4A8-4C9B-A315-DC2671BBA925}"/>
              </a:ext>
            </a:extLst>
          </p:cNvPr>
          <p:cNvSpPr/>
          <p:nvPr/>
        </p:nvSpPr>
        <p:spPr>
          <a:xfrm>
            <a:off x="1907640" y="155160"/>
            <a:ext cx="5560200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Perguntas Frequentes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28EA487-15C2-4CC8-8708-89134349C4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71" y="1173480"/>
            <a:ext cx="8868328" cy="490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85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>
            <a:extLst>
              <a:ext uri="{FF2B5EF4-FFF2-40B4-BE49-F238E27FC236}">
                <a16:creationId xmlns:a16="http://schemas.microsoft.com/office/drawing/2014/main" id="{2AA52091-76A4-4CB3-AC02-E4D22B1720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8547" y="588642"/>
            <a:ext cx="8696301" cy="5680715"/>
          </a:xfrm>
        </p:spPr>
        <p:txBody>
          <a:bodyPr/>
          <a:lstStyle/>
          <a:p>
            <a:pPr marL="400050" lvl="1" indent="0" algn="just" eaLnBrk="1" hangingPunct="1"/>
            <a:endParaRPr lang="pt-BR" sz="2000" dirty="0">
              <a:solidFill>
                <a:srgbClr val="0070C0"/>
              </a:solidFill>
            </a:endParaRPr>
          </a:p>
          <a:p>
            <a:pPr marL="857250" lvl="1" indent="-457200" algn="just" eaLnBrk="1" hangingPunct="1">
              <a:buFont typeface="Wingdings" panose="05000000000000000000" pitchFamily="2" charset="2"/>
              <a:buChar char="Ø"/>
            </a:pP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J150</a:t>
            </a:r>
            <a:r>
              <a:rPr lang="pt-BR" sz="2800" dirty="0">
                <a:solidFill>
                  <a:schemeClr val="tx2">
                    <a:lumMod val="75000"/>
                  </a:schemeClr>
                </a:solidFill>
              </a:rPr>
              <a:t> – DRE</a:t>
            </a:r>
          </a:p>
          <a:p>
            <a:pPr marL="0" lvl="2" indent="0" algn="just">
              <a:spcBef>
                <a:spcPts val="600"/>
              </a:spcBef>
              <a:buNone/>
            </a:pP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|J150|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16</a:t>
            </a: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</a:t>
            </a: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|T|1||Resultado do Período|20000|C|14650|C|R||</a:t>
            </a:r>
          </a:p>
          <a:p>
            <a:pPr marL="0" lvl="2" indent="0" algn="just">
              <a:spcBef>
                <a:spcPts val="600"/>
              </a:spcBef>
              <a:buNone/>
            </a:pP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|J150|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10</a:t>
            </a: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</a:t>
            </a: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4.1</a:t>
            </a: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|T|2|4|Lucro Bruto|30000|C|21900|C|R||</a:t>
            </a:r>
          </a:p>
          <a:p>
            <a:pPr marL="0" lvl="2" indent="0" algn="just">
              <a:spcBef>
                <a:spcPts val="600"/>
              </a:spcBef>
              <a:buNone/>
            </a:pP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|J150|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7</a:t>
            </a: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</a:t>
            </a: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4.2</a:t>
            </a: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|T|3|4.1|Receita Líquida|35000|C|58400|C|R||</a:t>
            </a:r>
          </a:p>
          <a:p>
            <a:pPr marL="0" lvl="2" indent="0" algn="just">
              <a:spcBef>
                <a:spcPts val="600"/>
              </a:spcBef>
              <a:buNone/>
            </a:pP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|J150|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</a:t>
            </a: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4.3</a:t>
            </a: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|T|4|4.2|Receita Bruta|40000|C|80000|C|R||</a:t>
            </a:r>
          </a:p>
          <a:p>
            <a:pPr marL="0" lvl="2" indent="0" algn="just">
              <a:spcBef>
                <a:spcPts val="600"/>
              </a:spcBef>
              <a:buNone/>
            </a:pP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|J150|</a:t>
            </a:r>
            <a:r>
              <a:rPr lang="pt-BR" sz="1800" b="1" dirty="0"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|4000|</a:t>
            </a:r>
            <a:r>
              <a:rPr lang="pt-BR" sz="1800" b="1" dirty="0"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D</a:t>
            </a: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|5|4.3|Receita de Vendas|40000|C|80000|C|R||</a:t>
            </a:r>
          </a:p>
          <a:p>
            <a:pPr marL="0" lvl="2" indent="0" algn="just">
              <a:spcBef>
                <a:spcPts val="600"/>
              </a:spcBef>
              <a:buNone/>
            </a:pP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|J150|</a:t>
            </a:r>
            <a:r>
              <a:rPr lang="pt-BR" sz="1800" b="1" dirty="0"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</a:t>
            </a: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highlight>
                  <a:srgbClr val="00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4.4</a:t>
            </a: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|T|4|4.2|Deduções de Receita|5000|D|21600|D|D||</a:t>
            </a:r>
          </a:p>
          <a:p>
            <a:pPr marL="0" lvl="2" indent="0" algn="just">
              <a:spcBef>
                <a:spcPts val="600"/>
              </a:spcBef>
              <a:buNone/>
            </a:pP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highlight>
                  <a:srgbClr val="00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|J150|4|4001|D|5|4.4|ICMS Sobre Vendas|2000|D|16000|D|D||</a:t>
            </a:r>
          </a:p>
          <a:p>
            <a:pPr marL="0" lvl="2" indent="0" algn="just">
              <a:spcBef>
                <a:spcPts val="600"/>
              </a:spcBef>
              <a:buNone/>
            </a:pP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highlight>
                  <a:srgbClr val="00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|J150|5|4002|D|5|4.4|PIS Sobre Vendas|2000|D|1600|D|D||</a:t>
            </a:r>
          </a:p>
          <a:p>
            <a:pPr marL="0" lvl="2" indent="0" algn="just">
              <a:spcBef>
                <a:spcPts val="600"/>
              </a:spcBef>
              <a:buNone/>
            </a:pP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highlight>
                  <a:srgbClr val="00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|J150|6|4003|D|5|4.4|Cofins Sobre Vendas|1000|D|4000|D|D||</a:t>
            </a:r>
          </a:p>
          <a:p>
            <a:pPr marL="0" lvl="2" indent="0" algn="just">
              <a:spcBef>
                <a:spcPts val="600"/>
              </a:spcBef>
              <a:buNone/>
            </a:pP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|J150|8|</a:t>
            </a: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4.5</a:t>
            </a: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|T|3|4.1|Custo das Mercadorias Vendidas|5000|D|36500|D|D||</a:t>
            </a:r>
          </a:p>
          <a:p>
            <a:pPr marL="0" lvl="2" indent="0" algn="just">
              <a:spcBef>
                <a:spcPts val="600"/>
              </a:spcBef>
              <a:buNone/>
            </a:pP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highlight>
                  <a:srgbClr val="00FFFF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|J150|9|4004|D|4|4.5|Custo das Mercadorias Vendidas|5000|D|36500|D|D||</a:t>
            </a:r>
          </a:p>
          <a:p>
            <a:pPr marL="0" lvl="2" indent="0" algn="just">
              <a:spcBef>
                <a:spcPts val="600"/>
              </a:spcBef>
              <a:buNone/>
            </a:pP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|J150|11|</a:t>
            </a: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4.6</a:t>
            </a: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|T|2|4|Despesas Operacionais|10000|D|7250|D|D||</a:t>
            </a:r>
          </a:p>
          <a:p>
            <a:pPr marL="0" lvl="2" indent="0" algn="just">
              <a:spcBef>
                <a:spcPts val="600"/>
              </a:spcBef>
              <a:buNone/>
            </a:pP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|J150|12|4006|D|3|4.6|Depreciação|5000|D|1000|D|D||</a:t>
            </a:r>
          </a:p>
          <a:p>
            <a:pPr marL="0" lvl="2" indent="0" algn="just">
              <a:spcBef>
                <a:spcPts val="600"/>
              </a:spcBef>
              <a:buNone/>
            </a:pP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|J150|13|4005|D|3|4.6|Juros|2000|D|1250|D|D||</a:t>
            </a:r>
          </a:p>
          <a:p>
            <a:pPr marL="0" lvl="2" indent="0" algn="just">
              <a:spcBef>
                <a:spcPts val="600"/>
              </a:spcBef>
              <a:buNone/>
            </a:pP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|J150|14|4007|D|3|4.6|Luz|1000|D|2000|D|D||</a:t>
            </a:r>
          </a:p>
          <a:p>
            <a:pPr marL="0" lvl="2" indent="0" algn="just">
              <a:spcBef>
                <a:spcPts val="600"/>
              </a:spcBef>
              <a:buNone/>
            </a:pPr>
            <a:r>
              <a:rPr lang="pt-BR" sz="1600" b="1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  <a:latin typeface="Courier New" panose="02070309020205020404" pitchFamily="49" charset="0"/>
                <a:cs typeface="Courier New" panose="02070309020205020404" pitchFamily="49" charset="0"/>
              </a:rPr>
              <a:t>|J150|15|4008|D|3|4.6|Telefone|2000|D|3000|D|D||</a:t>
            </a:r>
          </a:p>
          <a:p>
            <a:pPr marL="800100" lvl="2" indent="0" algn="just" eaLnBrk="1" hangingPunct="1">
              <a:buNone/>
            </a:pPr>
            <a:endParaRPr lang="pt-BR" sz="2800" dirty="0">
              <a:solidFill>
                <a:schemeClr val="tx2">
                  <a:lumMod val="75000"/>
                </a:schemeClr>
              </a:solidFill>
            </a:endParaRPr>
          </a:p>
          <a:p>
            <a:pPr marL="1257300" lvl="2" indent="-457200" algn="just" eaLnBrk="1" hangingPunct="1">
              <a:buFont typeface="Wingdings" panose="05000000000000000000" pitchFamily="2" charset="2"/>
              <a:buChar char="Ø"/>
            </a:pPr>
            <a:endParaRPr lang="pt-BR" sz="2800" dirty="0"/>
          </a:p>
        </p:txBody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E07E0580-E4A8-4C9B-A315-DC2671BBA925}"/>
              </a:ext>
            </a:extLst>
          </p:cNvPr>
          <p:cNvSpPr/>
          <p:nvPr/>
        </p:nvSpPr>
        <p:spPr>
          <a:xfrm>
            <a:off x="1907640" y="155160"/>
            <a:ext cx="5560200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Perguntas Frequentes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945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3">
            <a:extLst>
              <a:ext uri="{FF2B5EF4-FFF2-40B4-BE49-F238E27FC236}">
                <a16:creationId xmlns:a16="http://schemas.microsoft.com/office/drawing/2014/main" id="{E07E0580-E4A8-4C9B-A315-DC2671BBA925}"/>
              </a:ext>
            </a:extLst>
          </p:cNvPr>
          <p:cNvSpPr/>
          <p:nvPr/>
        </p:nvSpPr>
        <p:spPr>
          <a:xfrm>
            <a:off x="1907640" y="155160"/>
            <a:ext cx="5560200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Perguntas Frequentes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9E38E52-C320-46F6-87E8-E875B616E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34" y="880890"/>
            <a:ext cx="8720886" cy="582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5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>
            <a:extLst>
              <a:ext uri="{FF2B5EF4-FFF2-40B4-BE49-F238E27FC236}">
                <a16:creationId xmlns:a16="http://schemas.microsoft.com/office/drawing/2014/main" id="{2AA52091-76A4-4CB3-AC02-E4D22B1720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7643" y="762120"/>
            <a:ext cx="8748713" cy="5706233"/>
          </a:xfrm>
        </p:spPr>
        <p:txBody>
          <a:bodyPr/>
          <a:lstStyle/>
          <a:p>
            <a:pPr marL="400050" lvl="1" indent="0" algn="just" eaLnBrk="1" hangingPunct="1"/>
            <a:endParaRPr lang="pt-BR" sz="2000" dirty="0">
              <a:solidFill>
                <a:srgbClr val="0070C0"/>
              </a:solidFill>
            </a:endParaRPr>
          </a:p>
          <a:p>
            <a:pPr marL="857250" lvl="1" indent="-457200" algn="just" eaLnBrk="1" hangingPunct="1">
              <a:buFont typeface="Wingdings" panose="05000000000000000000" pitchFamily="2" charset="2"/>
              <a:buChar char="Ø"/>
            </a:pPr>
            <a:r>
              <a:rPr lang="pt-BR" sz="2800" b="1" dirty="0">
                <a:solidFill>
                  <a:schemeClr val="tx2">
                    <a:lumMod val="75000"/>
                  </a:schemeClr>
                </a:solidFill>
              </a:rPr>
              <a:t>J005 – Período das demonstrações contábeis</a:t>
            </a:r>
          </a:p>
          <a:p>
            <a:pPr marL="1314450" lvl="2" indent="-457200" algn="just"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Demonstrações contábeis abrangem período entre</a:t>
            </a:r>
          </a:p>
          <a:p>
            <a:pPr marL="857250" lvl="2" indent="0" algn="just">
              <a:buNone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encerramentos </a:t>
            </a:r>
          </a:p>
          <a:p>
            <a:pPr marL="857250" lvl="2" indent="0" algn="just">
              <a:buNone/>
            </a:pPr>
            <a:r>
              <a:rPr lang="pt-BR" sz="2400" b="1" u="sng" dirty="0">
                <a:solidFill>
                  <a:schemeClr val="tx2">
                    <a:lumMod val="75000"/>
                  </a:schemeClr>
                </a:solidFill>
              </a:rPr>
              <a:t>Exemplo:</a:t>
            </a:r>
            <a:endParaRPr lang="pt-BR" sz="2800" b="1" u="sng" dirty="0">
              <a:solidFill>
                <a:schemeClr val="tx2">
                  <a:lumMod val="75000"/>
                </a:schemeClr>
              </a:solidFill>
            </a:endParaRPr>
          </a:p>
          <a:p>
            <a:pPr marL="1314450" lvl="2" indent="-45720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ECD 2018 – Encerramento: 31/12/2018</a:t>
            </a:r>
          </a:p>
          <a:p>
            <a:pPr marL="1314450" lvl="2" indent="-45720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pt-BR" sz="800" dirty="0">
              <a:solidFill>
                <a:schemeClr val="tx2">
                  <a:lumMod val="75000"/>
                </a:schemeClr>
              </a:solidFill>
            </a:endParaRPr>
          </a:p>
          <a:p>
            <a:pPr marL="1314450" lvl="2" indent="-45720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Mudança de Contador: 31/03/2019</a:t>
            </a:r>
          </a:p>
          <a:p>
            <a:pPr marL="2228850" lvl="4" indent="-457200" algn="just">
              <a:buClr>
                <a:srgbClr val="FF0000"/>
              </a:buClr>
              <a:buFont typeface="Wingdings" panose="05000000000000000000" pitchFamily="2" charset="2"/>
              <a:buChar char="§"/>
            </a:pPr>
            <a:r>
              <a:rPr lang="pt-BR" sz="2200" dirty="0">
                <a:solidFill>
                  <a:schemeClr val="tx2">
                    <a:lumMod val="75000"/>
                  </a:schemeClr>
                </a:solidFill>
              </a:rPr>
              <a:t>Sem encerramento do exercício</a:t>
            </a:r>
          </a:p>
          <a:p>
            <a:pPr marL="1771650" lvl="4" indent="0" algn="just">
              <a:buNone/>
            </a:pPr>
            <a:endParaRPr lang="pt-BR" sz="800" dirty="0">
              <a:solidFill>
                <a:schemeClr val="tx2">
                  <a:lumMod val="75000"/>
                </a:schemeClr>
              </a:solidFill>
            </a:endParaRPr>
          </a:p>
          <a:p>
            <a:pPr marL="1314450" lvl="2" indent="-457200" algn="just"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pt-BR" sz="2400" dirty="0">
                <a:solidFill>
                  <a:srgbClr val="0000CC"/>
                </a:solidFill>
              </a:rPr>
              <a:t>ECD 2019 – Arquivo 1: 01/01/2019 a 31/03/2019</a:t>
            </a:r>
          </a:p>
          <a:p>
            <a:pPr marL="1314450" lvl="3" indent="0" algn="just">
              <a:buClr>
                <a:srgbClr val="0070C0"/>
              </a:buClr>
              <a:buNone/>
            </a:pPr>
            <a:r>
              <a:rPr lang="pt-BR" sz="2400" dirty="0">
                <a:solidFill>
                  <a:srgbClr val="0000CC"/>
                </a:solidFill>
                <a:sym typeface="Wingdings" panose="05000000000000000000" pitchFamily="2" charset="2"/>
              </a:rPr>
              <a:t> </a:t>
            </a:r>
            <a:r>
              <a:rPr lang="pt-BR" sz="2400" dirty="0">
                <a:solidFill>
                  <a:srgbClr val="0000CC"/>
                </a:solidFill>
              </a:rPr>
              <a:t>Sem encerramento.</a:t>
            </a:r>
          </a:p>
          <a:p>
            <a:pPr marL="1314450" lvl="2" indent="-457200" algn="just">
              <a:buClr>
                <a:srgbClr val="0070C0"/>
              </a:buClr>
              <a:buFont typeface="Courier New" panose="02070309020205020404" pitchFamily="49" charset="0"/>
              <a:buChar char="o"/>
            </a:pPr>
            <a:r>
              <a:rPr lang="pt-BR" sz="2400" dirty="0">
                <a:solidFill>
                  <a:srgbClr val="0000CC"/>
                </a:solidFill>
              </a:rPr>
              <a:t>ECD 2019 – Arquivo 2: 01/04/2019 a 31/12/2019</a:t>
            </a:r>
          </a:p>
          <a:p>
            <a:pPr marL="1314450" lvl="3" indent="0" algn="just">
              <a:buClr>
                <a:srgbClr val="0070C0"/>
              </a:buClr>
              <a:buNone/>
            </a:pPr>
            <a:r>
              <a:rPr lang="pt-BR" sz="2400" dirty="0">
                <a:solidFill>
                  <a:srgbClr val="0000CC"/>
                </a:solidFill>
                <a:sym typeface="Wingdings" panose="05000000000000000000" pitchFamily="2" charset="2"/>
              </a:rPr>
              <a:t> </a:t>
            </a:r>
            <a:r>
              <a:rPr lang="pt-BR" sz="2400" dirty="0">
                <a:solidFill>
                  <a:srgbClr val="0000CC"/>
                </a:solidFill>
              </a:rPr>
              <a:t>Com encerramento em 31/12/2019</a:t>
            </a:r>
          </a:p>
          <a:p>
            <a:pPr marL="1314450" lvl="3" indent="0" algn="just">
              <a:buClr>
                <a:srgbClr val="0070C0"/>
              </a:buClr>
              <a:buNone/>
            </a:pPr>
            <a:r>
              <a:rPr lang="pt-BR" sz="2400" dirty="0">
                <a:solidFill>
                  <a:srgbClr val="0000CC"/>
                </a:solidFill>
                <a:sym typeface="Wingdings" panose="05000000000000000000" pitchFamily="2" charset="2"/>
              </a:rPr>
              <a:t> </a:t>
            </a:r>
            <a:r>
              <a:rPr lang="pt-BR" sz="24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J005: </a:t>
            </a:r>
            <a:r>
              <a:rPr lang="pt-BR" sz="24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01/01/2019</a:t>
            </a:r>
            <a:r>
              <a:rPr lang="pt-BR" sz="2400" b="1" u="sng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31/12/2019</a:t>
            </a:r>
          </a:p>
          <a:p>
            <a:pPr marL="1257300" lvl="2" indent="-457200" algn="just" eaLnBrk="1" hangingPunct="1">
              <a:buFont typeface="Wingdings" panose="05000000000000000000" pitchFamily="2" charset="2"/>
              <a:buChar char="Ø"/>
            </a:pPr>
            <a:endParaRPr lang="pt-BR" sz="2800" dirty="0"/>
          </a:p>
        </p:txBody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E07E0580-E4A8-4C9B-A315-DC2671BBA925}"/>
              </a:ext>
            </a:extLst>
          </p:cNvPr>
          <p:cNvSpPr/>
          <p:nvPr/>
        </p:nvSpPr>
        <p:spPr>
          <a:xfrm>
            <a:off x="1907640" y="155160"/>
            <a:ext cx="5560200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Perguntas Frequentes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1991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CustomShape 1"/>
          <p:cNvSpPr/>
          <p:nvPr/>
        </p:nvSpPr>
        <p:spPr>
          <a:xfrm>
            <a:off x="0" y="914400"/>
            <a:ext cx="9141480" cy="360"/>
          </a:xfrm>
          <a:prstGeom prst="rect">
            <a:avLst/>
          </a:prstGeom>
        </p:spPr>
      </p:sp>
      <p:sp>
        <p:nvSpPr>
          <p:cNvPr id="163" name="Line 2"/>
          <p:cNvSpPr/>
          <p:nvPr/>
        </p:nvSpPr>
        <p:spPr>
          <a:xfrm>
            <a:off x="0" y="836280"/>
            <a:ext cx="9144000" cy="1800"/>
          </a:xfrm>
          <a:prstGeom prst="line">
            <a:avLst/>
          </a:prstGeom>
          <a:ln w="25560">
            <a:solidFill>
              <a:srgbClr val="CC6600"/>
            </a:solidFill>
            <a:miter/>
          </a:ln>
        </p:spPr>
      </p:sp>
      <p:sp>
        <p:nvSpPr>
          <p:cNvPr id="164" name="CustomShape 3"/>
          <p:cNvSpPr/>
          <p:nvPr/>
        </p:nvSpPr>
        <p:spPr>
          <a:xfrm>
            <a:off x="1907640" y="155160"/>
            <a:ext cx="5560200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Legislação</a:t>
            </a:r>
            <a:endParaRPr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65" name="CustomShape 4"/>
          <p:cNvSpPr/>
          <p:nvPr/>
        </p:nvSpPr>
        <p:spPr>
          <a:xfrm>
            <a:off x="109302" y="912240"/>
            <a:ext cx="8466840" cy="5785200"/>
          </a:xfrm>
          <a:prstGeom prst="rect">
            <a:avLst/>
          </a:prstGeom>
        </p:spPr>
        <p:txBody>
          <a:bodyPr lIns="90000" tIns="45000" rIns="90000" bIns="45000"/>
          <a:lstStyle/>
          <a:p>
            <a:pPr marL="800100" lvl="1" indent="-342900" algn="just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Instrução Normativa RFB nº 1.774, de 22 de dezembro de 2017, e alterações posteriores 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(IN RFB nº 1.856/2018 e IN RFB nº 1.894/2019).</a:t>
            </a:r>
          </a:p>
          <a:p>
            <a:pPr lvl="1" algn="just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00000"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	</a:t>
            </a:r>
            <a:r>
              <a:rPr lang="pt-BR" sz="1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pt-B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  <a:sym typeface="Wingdings" panose="05000000000000000000" pitchFamily="2" charset="2"/>
              </a:rPr>
              <a:t>Dispõe sobre :</a:t>
            </a:r>
            <a:endParaRPr lang="pt-BR" dirty="0">
              <a:latin typeface="Aharoni" panose="020B0604020202020204" pitchFamily="2" charset="-79"/>
              <a:ea typeface="Lucida Sans Unicode"/>
              <a:cs typeface="Aharoni" panose="020B0604020202020204" pitchFamily="2" charset="-79"/>
            </a:endParaRPr>
          </a:p>
          <a:p>
            <a:pPr lvl="1" algn="just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00000"/>
            </a:pPr>
            <a:endParaRPr lang="pt-BR" sz="800" dirty="0">
              <a:latin typeface="Aharoni" panose="020B0604020202020204" pitchFamily="2" charset="-79"/>
              <a:ea typeface="Lucida Sans Unicode"/>
              <a:cs typeface="Aharoni" panose="020B0604020202020204" pitchFamily="2" charset="-79"/>
            </a:endParaRPr>
          </a:p>
          <a:p>
            <a:pPr marL="1257300" lvl="2" indent="-342900" algn="just"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2-  Livros – G, R, B, A e Z			</a:t>
            </a:r>
          </a:p>
          <a:p>
            <a:pPr marL="1257300" lvl="2" indent="-342900" algn="just"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3-  Obrigatoriedade</a:t>
            </a:r>
          </a:p>
          <a:p>
            <a:pPr marL="1257300" lvl="2" indent="-342900" algn="just"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4-  Funcionalidades do PGE</a:t>
            </a:r>
          </a:p>
          <a:p>
            <a:pPr marL="1257300" lvl="2" indent="-342900" algn="just"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5-  Data-limite de transmissão – regras</a:t>
            </a:r>
          </a:p>
          <a:p>
            <a:pPr marL="1257300" lvl="2" indent="-342900" algn="just"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6-  Autenticação</a:t>
            </a:r>
          </a:p>
          <a:p>
            <a:pPr marL="1257300" lvl="2" indent="-342900" algn="just"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7-  Substituição</a:t>
            </a:r>
          </a:p>
          <a:p>
            <a:pPr marL="1257300" lvl="2" indent="-342900" algn="just"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8-  Dispensa de outras Obrigações Acessórias</a:t>
            </a:r>
          </a:p>
          <a:p>
            <a:pPr marL="1257300" lvl="2" indent="-342900" algn="just"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9-  Acesso (Usuários)</a:t>
            </a:r>
          </a:p>
          <a:p>
            <a:pPr marL="1257300" lvl="2" indent="-342900" algn="just"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10- Acesso (Regras)</a:t>
            </a:r>
          </a:p>
          <a:p>
            <a:pPr marL="1257300" lvl="2" indent="-342900" algn="just"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11- Multas</a:t>
            </a:r>
          </a:p>
          <a:p>
            <a:pPr marL="1257300" lvl="2" indent="-342900" algn="just"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Ø"/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12- Obrigações da Cofis</a:t>
            </a:r>
          </a:p>
          <a:p>
            <a:pPr lvl="1" algn="just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00000"/>
            </a:pPr>
            <a:endParaRPr lang="pt-BR" sz="24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Lucida Sans Unicode"/>
            </a:endParaRPr>
          </a:p>
          <a:p>
            <a:pPr lvl="2" algn="just">
              <a:buClr>
                <a:schemeClr val="tx2">
                  <a:lumMod val="75000"/>
                </a:schemeClr>
              </a:buClr>
              <a:buSzPct val="100000"/>
            </a:pPr>
            <a:endParaRPr lang="pt-BR" sz="2400" dirty="0">
              <a:solidFill>
                <a:schemeClr val="tx2">
                  <a:lumMod val="75000"/>
                </a:schemeClr>
              </a:solidFill>
              <a:latin typeface="Times New Roman"/>
              <a:ea typeface="Lucida Sans Unicode"/>
            </a:endParaRPr>
          </a:p>
          <a:p>
            <a:pPr lvl="1" algn="just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00000"/>
            </a:pPr>
            <a:endParaRPr lang="pt-BR" sz="2400" dirty="0">
              <a:solidFill>
                <a:schemeClr val="tx2">
                  <a:lumMod val="75000"/>
                </a:schemeClr>
              </a:solidFill>
              <a:latin typeface="Times New Roman"/>
              <a:ea typeface="Lucida Sans Unicode"/>
            </a:endParaRPr>
          </a:p>
          <a:p>
            <a:pPr lvl="1" algn="just">
              <a:lnSpc>
                <a:spcPct val="100000"/>
              </a:lnSpc>
              <a:buClr>
                <a:schemeClr val="tx2">
                  <a:lumMod val="75000"/>
                </a:schemeClr>
              </a:buClr>
              <a:buSzPct val="100000"/>
            </a:pPr>
            <a:endParaRPr lang="pt-BR" sz="2400" dirty="0">
              <a:solidFill>
                <a:schemeClr val="tx2">
                  <a:lumMod val="75000"/>
                </a:schemeClr>
              </a:solidFill>
              <a:latin typeface="Times New Roman"/>
              <a:ea typeface="Lucida Sans Unicode"/>
            </a:endParaRPr>
          </a:p>
          <a:p>
            <a:pPr algn="just">
              <a:lnSpc>
                <a:spcPct val="100000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945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3">
            <a:extLst>
              <a:ext uri="{FF2B5EF4-FFF2-40B4-BE49-F238E27FC236}">
                <a16:creationId xmlns:a16="http://schemas.microsoft.com/office/drawing/2014/main" id="{2AA52091-76A4-4CB3-AC02-E4D22B1720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7643" y="1066801"/>
            <a:ext cx="8748713" cy="4968240"/>
          </a:xfrm>
        </p:spPr>
        <p:txBody>
          <a:bodyPr/>
          <a:lstStyle/>
          <a:p>
            <a:pPr marL="400050" lvl="1" indent="0" algn="just" eaLnBrk="1" hangingPunct="1"/>
            <a:endParaRPr lang="pt-BR" sz="2000" dirty="0">
              <a:solidFill>
                <a:srgbClr val="0070C0"/>
              </a:solidFill>
            </a:endParaRPr>
          </a:p>
          <a:p>
            <a:pPr marL="857250" lvl="1" indent="-457200" algn="just" eaLnBrk="1" hangingPunct="1">
              <a:buFont typeface="Wingdings" panose="05000000000000000000" pitchFamily="2" charset="2"/>
              <a:buChar char="Ø"/>
            </a:pPr>
            <a:r>
              <a:rPr lang="pt-B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Recuperação da ECD Anterior.</a:t>
            </a:r>
          </a:p>
          <a:p>
            <a:pPr marL="857250" lvl="1" indent="-457200" algn="just" eaLnBrk="1" hangingPunct="1">
              <a:buFont typeface="Wingdings" panose="05000000000000000000" pitchFamily="2" charset="2"/>
              <a:buChar char="Ø"/>
            </a:pPr>
            <a:endParaRPr lang="pt-BR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177200" lvl="3" indent="-45720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Saldo Final Anterior = Saldo Inicial Atual</a:t>
            </a:r>
          </a:p>
          <a:p>
            <a:pPr marL="1177200" lvl="3" indent="-45720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Por conta/centro de custos</a:t>
            </a:r>
          </a:p>
          <a:p>
            <a:pPr marL="1177200" lvl="3" indent="-45720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Somente a ECD imediatamente anterior</a:t>
            </a:r>
          </a:p>
          <a:p>
            <a:pPr marL="1177200" lvl="3" indent="-45720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Mesmo CNPJ</a:t>
            </a:r>
          </a:p>
          <a:p>
            <a:pPr marL="1177200" lvl="3" indent="-45720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Mesmo livro principal</a:t>
            </a:r>
          </a:p>
          <a:p>
            <a:pPr marL="1177200" lvl="3" indent="-45720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ECD anterior ativa na base de dados do Sped</a:t>
            </a:r>
          </a:p>
          <a:p>
            <a:pPr marL="1177200" lvl="3" indent="-45720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Necessidade de editar </a:t>
            </a:r>
            <a:r>
              <a:rPr lang="pt-BR" sz="2400" dirty="0" err="1">
                <a:solidFill>
                  <a:schemeClr val="tx2">
                    <a:lumMod val="75000"/>
                  </a:schemeClr>
                </a:solidFill>
              </a:rPr>
              <a:t>escrit</a:t>
            </a:r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. p/habilitar recuperação</a:t>
            </a:r>
          </a:p>
          <a:p>
            <a:pPr marL="1177200" lvl="3" indent="-457200" algn="just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</a:rPr>
              <a:t>ECD como mesmo número de ordem no programa </a:t>
            </a:r>
          </a:p>
          <a:p>
            <a:pPr marL="1257300" lvl="2" indent="-457200" algn="just" eaLnBrk="1" hangingPunct="1">
              <a:buFont typeface="Wingdings" panose="05000000000000000000" pitchFamily="2" charset="2"/>
              <a:buChar char="Ø"/>
            </a:pPr>
            <a:endParaRPr lang="pt-BR" sz="2800" dirty="0"/>
          </a:p>
        </p:txBody>
      </p:sp>
      <p:sp>
        <p:nvSpPr>
          <p:cNvPr id="2" name="CustomShape 3">
            <a:extLst>
              <a:ext uri="{FF2B5EF4-FFF2-40B4-BE49-F238E27FC236}">
                <a16:creationId xmlns:a16="http://schemas.microsoft.com/office/drawing/2014/main" id="{20FEA328-B208-4A25-A167-54D895CD28D8}"/>
              </a:ext>
            </a:extLst>
          </p:cNvPr>
          <p:cNvSpPr/>
          <p:nvPr/>
        </p:nvSpPr>
        <p:spPr>
          <a:xfrm>
            <a:off x="1791899" y="155160"/>
            <a:ext cx="5560200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Perguntas Frequentes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5EE1291-1E3A-48E9-BE52-3A751C084978}"/>
              </a:ext>
            </a:extLst>
          </p:cNvPr>
          <p:cNvSpPr txBox="1"/>
          <p:nvPr/>
        </p:nvSpPr>
        <p:spPr>
          <a:xfrm>
            <a:off x="6964680" y="6416040"/>
            <a:ext cx="1621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Fim</a:t>
            </a:r>
          </a:p>
        </p:txBody>
      </p:sp>
    </p:spTree>
    <p:extLst>
      <p:ext uri="{BB962C8B-B14F-4D97-AF65-F5344CB8AC3E}">
        <p14:creationId xmlns:p14="http://schemas.microsoft.com/office/powerpoint/2010/main" val="51292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Line 1"/>
          <p:cNvSpPr/>
          <p:nvPr/>
        </p:nvSpPr>
        <p:spPr>
          <a:xfrm>
            <a:off x="0" y="836280"/>
            <a:ext cx="9144000" cy="1800"/>
          </a:xfrm>
          <a:prstGeom prst="line">
            <a:avLst/>
          </a:prstGeom>
          <a:ln w="31680">
            <a:solidFill>
              <a:srgbClr val="CC6600"/>
            </a:solidFill>
            <a:miter/>
          </a:ln>
        </p:spPr>
      </p:sp>
      <p:sp>
        <p:nvSpPr>
          <p:cNvPr id="577" name="CustomShape 2"/>
          <p:cNvSpPr/>
          <p:nvPr/>
        </p:nvSpPr>
        <p:spPr>
          <a:xfrm>
            <a:off x="1809332" y="1745522"/>
            <a:ext cx="6406200" cy="636840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3600" b="1" i="1" dirty="0">
                <a:solidFill>
                  <a:srgbClr val="C00000"/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Muito Obrigado a todos !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8" name="CustomShape 3"/>
          <p:cNvSpPr/>
          <p:nvPr/>
        </p:nvSpPr>
        <p:spPr>
          <a:xfrm>
            <a:off x="477955" y="3439980"/>
            <a:ext cx="8188089" cy="1579099"/>
          </a:xfrm>
          <a:prstGeom prst="rect">
            <a:avLst/>
          </a:prstGeom>
          <a:gradFill>
            <a:gsLst>
              <a:gs pos="0">
                <a:srgbClr val="00B0F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scene3d>
            <a:camera prst="perspectiveFront"/>
            <a:lightRig rig="flood" dir="t"/>
          </a:scene3d>
          <a:sp3d extrusionH="76200">
            <a:bevelT/>
            <a:extrusionClr>
              <a:srgbClr val="FFFF00"/>
            </a:extrusionClr>
          </a:sp3d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pt-BR" sz="4000" b="1" i="1" dirty="0">
                <a:solidFill>
                  <a:srgbClr val="002060"/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José Jayme Moraes Junior</a:t>
            </a:r>
            <a:endParaRPr sz="4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pt-BR" sz="2000" b="1" dirty="0">
                <a:solidFill>
                  <a:srgbClr val="0000CC"/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Auditor Fiscal da Receita Federal do Brasil</a:t>
            </a:r>
          </a:p>
          <a:p>
            <a:pPr algn="ctr">
              <a:lnSpc>
                <a:spcPct val="100000"/>
              </a:lnSpc>
            </a:pPr>
            <a:r>
              <a:rPr lang="pt-BR" sz="2400" b="1" dirty="0">
                <a:solidFill>
                  <a:srgbClr val="002060"/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Supervisor Nacional da ECD e da ECF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D8FBC97-50FE-415E-ADF4-0AA2CF432682}"/>
              </a:ext>
            </a:extLst>
          </p:cNvPr>
          <p:cNvSpPr txBox="1"/>
          <p:nvPr/>
        </p:nvSpPr>
        <p:spPr>
          <a:xfrm>
            <a:off x="7061982" y="5880295"/>
            <a:ext cx="1153550" cy="379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Fim.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0" y="914400"/>
            <a:ext cx="9141480" cy="360"/>
          </a:xfrm>
          <a:prstGeom prst="rect">
            <a:avLst/>
          </a:prstGeom>
        </p:spPr>
      </p:sp>
      <p:sp>
        <p:nvSpPr>
          <p:cNvPr id="200" name="Line 2"/>
          <p:cNvSpPr/>
          <p:nvPr/>
        </p:nvSpPr>
        <p:spPr>
          <a:xfrm>
            <a:off x="0" y="836640"/>
            <a:ext cx="9144000" cy="1440"/>
          </a:xfrm>
          <a:prstGeom prst="line">
            <a:avLst/>
          </a:prstGeom>
          <a:ln w="25560">
            <a:solidFill>
              <a:srgbClr val="CC6600"/>
            </a:solidFill>
            <a:miter/>
          </a:ln>
        </p:spPr>
      </p:sp>
      <p:sp>
        <p:nvSpPr>
          <p:cNvPr id="201" name="CustomShape 3"/>
          <p:cNvSpPr/>
          <p:nvPr/>
        </p:nvSpPr>
        <p:spPr>
          <a:xfrm>
            <a:off x="450166" y="1132200"/>
            <a:ext cx="8403854" cy="5070932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  <a:buClr>
                <a:schemeClr val="tx2">
                  <a:lumMod val="75000"/>
                </a:schemeClr>
              </a:buClr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Formas de Escrituração:</a:t>
            </a:r>
          </a:p>
          <a:p>
            <a:pPr algn="just">
              <a:lnSpc>
                <a:spcPct val="100000"/>
              </a:lnSpc>
              <a:buClr>
                <a:schemeClr val="tx2">
                  <a:lumMod val="75000"/>
                </a:schemeClr>
              </a:buClr>
            </a:pPr>
            <a:endParaRPr lang="pt-BR" sz="2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buClr>
                <a:schemeClr val="tx2">
                  <a:lumMod val="75000"/>
                </a:schemeClr>
              </a:buClr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 – Diário Geral</a:t>
            </a:r>
          </a:p>
          <a:p>
            <a:pPr algn="just">
              <a:lnSpc>
                <a:spcPct val="100000"/>
              </a:lnSpc>
              <a:buClr>
                <a:schemeClr val="tx2">
                  <a:lumMod val="75000"/>
                </a:schemeClr>
              </a:buClr>
            </a:pPr>
            <a:endParaRPr lang="pt-BR" sz="1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buClr>
                <a:schemeClr val="tx2">
                  <a:lumMod val="75000"/>
                </a:schemeClr>
              </a:buClr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 – Diário com Escrituração Resumida</a:t>
            </a:r>
          </a:p>
          <a:p>
            <a:pPr algn="just">
              <a:lnSpc>
                <a:spcPct val="100000"/>
              </a:lnSpc>
              <a:buClr>
                <a:schemeClr val="tx2">
                  <a:lumMod val="75000"/>
                </a:schemeClr>
              </a:buClr>
            </a:pPr>
            <a:endParaRPr lang="pt-BR" sz="16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buClr>
                <a:schemeClr val="tx2">
                  <a:lumMod val="75000"/>
                </a:schemeClr>
              </a:buClr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– Diário Auxiliar ao Diário com Escrituração Resumida</a:t>
            </a:r>
          </a:p>
          <a:p>
            <a:pPr algn="just">
              <a:lnSpc>
                <a:spcPct val="100000"/>
              </a:lnSpc>
              <a:buClr>
                <a:schemeClr val="tx2">
                  <a:lumMod val="75000"/>
                </a:schemeClr>
              </a:buClr>
            </a:pPr>
            <a:endParaRPr lang="pt-BR" sz="16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buClr>
                <a:schemeClr val="tx2">
                  <a:lumMod val="75000"/>
                </a:schemeClr>
              </a:buClr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 – Balancetes Diários e Balanços</a:t>
            </a:r>
          </a:p>
          <a:p>
            <a:pPr algn="just">
              <a:lnSpc>
                <a:spcPct val="100000"/>
              </a:lnSpc>
              <a:buClr>
                <a:schemeClr val="tx2">
                  <a:lumMod val="75000"/>
                </a:schemeClr>
              </a:buClr>
            </a:pPr>
            <a:endParaRPr lang="pt-BR" sz="16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buClr>
                <a:schemeClr val="tx2">
                  <a:lumMod val="75000"/>
                </a:schemeClr>
              </a:buClr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 – Razão Auxiliar</a:t>
            </a:r>
          </a:p>
          <a:p>
            <a:pPr marL="342900" indent="-342900" algn="just">
              <a:lnSpc>
                <a:spcPct val="100000"/>
              </a:lnSpc>
              <a:buClr>
                <a:schemeClr val="tx2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pt-BR" sz="24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buClr>
                <a:schemeClr val="tx2">
                  <a:lumMod val="75000"/>
                </a:schemeClr>
              </a:buClr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</a:t>
            </a:r>
          </a:p>
          <a:p>
            <a:pPr algn="just">
              <a:lnSpc>
                <a:spcPct val="100000"/>
              </a:lnSpc>
              <a:buClr>
                <a:schemeClr val="tx2">
                  <a:lumMod val="75000"/>
                </a:schemeClr>
              </a:buClr>
            </a:pP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Relacionamentos entre os livros</a:t>
            </a:r>
            <a:endParaRPr sz="24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pt-BR" sz="24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 </a:t>
            </a:r>
            <a:endParaRPr sz="24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2" name="CustomShape 4"/>
          <p:cNvSpPr/>
          <p:nvPr/>
        </p:nvSpPr>
        <p:spPr>
          <a:xfrm>
            <a:off x="1907640" y="155160"/>
            <a:ext cx="5560200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2- Livros Abrangidos</a:t>
            </a:r>
            <a:endParaRPr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1FCA19F4-B05B-4A55-ABB9-F3037F4A2AF0}"/>
              </a:ext>
            </a:extLst>
          </p:cNvPr>
          <p:cNvSpPr/>
          <p:nvPr/>
        </p:nvSpPr>
        <p:spPr>
          <a:xfrm>
            <a:off x="1237956" y="5461034"/>
            <a:ext cx="562708" cy="2647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3" name="Modelo 3D 2" descr="Livros">
                <a:extLst>
                  <a:ext uri="{FF2B5EF4-FFF2-40B4-BE49-F238E27FC236}">
                    <a16:creationId xmlns:a16="http://schemas.microsoft.com/office/drawing/2014/main" id="{C73AFA8B-A692-48EB-8320-BDECA4AC608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374216" y="3883394"/>
              <a:ext cx="2187248" cy="2358424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187248" cy="2358424"/>
                    </a:xfrm>
                    <a:prstGeom prst="rect">
                      <a:avLst/>
                    </a:prstGeom>
                  </am3d:spPr>
                  <am3d:camera>
                    <am3d:pos x="0" y="0" z="6923615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964344" d="1000000"/>
                    <am3d:preTrans dx="0" dy="-882178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3406213" ay="434969" az="654171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1001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Modelo 3D 2" descr="Livros">
                <a:extLst>
                  <a:ext uri="{FF2B5EF4-FFF2-40B4-BE49-F238E27FC236}">
                    <a16:creationId xmlns:a16="http://schemas.microsoft.com/office/drawing/2014/main" id="{C73AFA8B-A692-48EB-8320-BDECA4AC608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74216" y="3883394"/>
                <a:ext cx="2187248" cy="235842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6129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CustomShape 1"/>
          <p:cNvSpPr/>
          <p:nvPr/>
        </p:nvSpPr>
        <p:spPr>
          <a:xfrm>
            <a:off x="0" y="914400"/>
            <a:ext cx="9142560" cy="360"/>
          </a:xfrm>
          <a:prstGeom prst="rect">
            <a:avLst/>
          </a:prstGeom>
        </p:spPr>
      </p:sp>
      <p:sp>
        <p:nvSpPr>
          <p:cNvPr id="221" name="Line 3"/>
          <p:cNvSpPr/>
          <p:nvPr/>
        </p:nvSpPr>
        <p:spPr>
          <a:xfrm>
            <a:off x="0" y="836280"/>
            <a:ext cx="9144000" cy="1800"/>
          </a:xfrm>
          <a:prstGeom prst="line">
            <a:avLst/>
          </a:prstGeom>
          <a:ln w="25560">
            <a:solidFill>
              <a:srgbClr val="CC6600"/>
            </a:solidFill>
            <a:miter/>
          </a:ln>
        </p:spPr>
      </p:sp>
      <p:sp>
        <p:nvSpPr>
          <p:cNvPr id="6" name="CustomShape 3">
            <a:extLst>
              <a:ext uri="{FF2B5EF4-FFF2-40B4-BE49-F238E27FC236}">
                <a16:creationId xmlns:a16="http://schemas.microsoft.com/office/drawing/2014/main" id="{9BC2325F-C9DE-40B5-8092-1D396C9BE8AC}"/>
              </a:ext>
            </a:extLst>
          </p:cNvPr>
          <p:cNvSpPr/>
          <p:nvPr/>
        </p:nvSpPr>
        <p:spPr>
          <a:xfrm>
            <a:off x="1700463" y="123076"/>
            <a:ext cx="7236263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3- Obrigatoriedade </a:t>
            </a:r>
            <a:r>
              <a:rPr lang="pt-BR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pt-BR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2018/2019</a:t>
            </a:r>
            <a:endParaRPr sz="3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66A4E77-1CE3-4889-9D34-2B0E426C5BC9}"/>
              </a:ext>
            </a:extLst>
          </p:cNvPr>
          <p:cNvSpPr txBox="1"/>
          <p:nvPr/>
        </p:nvSpPr>
        <p:spPr>
          <a:xfrm>
            <a:off x="281354" y="970668"/>
            <a:ext cx="8257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OBS.: Início da obrigatoriedade: Ano Calendário de 2008 </a:t>
            </a:r>
            <a:r>
              <a:rPr lang="pt-BR" sz="1400" dirty="0"/>
              <a:t>(IN RFB 787/2007)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D4234FC-705F-4762-A19C-CB9EDD3F2A58}"/>
              </a:ext>
            </a:extLst>
          </p:cNvPr>
          <p:cNvSpPr txBox="1"/>
          <p:nvPr/>
        </p:nvSpPr>
        <p:spPr>
          <a:xfrm>
            <a:off x="478301" y="1448965"/>
            <a:ext cx="8060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PJ Obrigadas a entregar a ECD </a:t>
            </a:r>
            <a:r>
              <a:rPr lang="pt-BR" dirty="0">
                <a:sym typeface="Wingdings" panose="05000000000000000000" pitchFamily="2" charset="2"/>
              </a:rPr>
              <a:t> Regras a partir de 2018...</a:t>
            </a:r>
            <a:endParaRPr lang="pt-BR" dirty="0"/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8DD6DAEA-8E11-4955-ADE1-E1D7C6ED1F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8670551"/>
              </p:ext>
            </p:extLst>
          </p:nvPr>
        </p:nvGraphicFramePr>
        <p:xfrm>
          <a:off x="213360" y="1818297"/>
          <a:ext cx="8723366" cy="4914825"/>
        </p:xfrm>
        <a:graphic>
          <a:graphicData uri="http://schemas.openxmlformats.org/drawingml/2006/table">
            <a:tbl>
              <a:tblPr/>
              <a:tblGrid>
                <a:gridCol w="1801812">
                  <a:extLst>
                    <a:ext uri="{9D8B030D-6E8A-4147-A177-3AD203B41FA5}">
                      <a16:colId xmlns:a16="http://schemas.microsoft.com/office/drawing/2014/main" val="2339931695"/>
                    </a:ext>
                  </a:extLst>
                </a:gridCol>
                <a:gridCol w="6921554">
                  <a:extLst>
                    <a:ext uri="{9D8B030D-6E8A-4147-A177-3AD203B41FA5}">
                      <a16:colId xmlns:a16="http://schemas.microsoft.com/office/drawing/2014/main" val="1356512822"/>
                    </a:ext>
                  </a:extLst>
                </a:gridCol>
              </a:tblGrid>
              <a:tr h="381612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Tipo de PJ</a:t>
                      </a:r>
                    </a:p>
                  </a:txBody>
                  <a:tcPr marL="5274" marR="5274" marT="5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Obrigatoriedade</a:t>
                      </a:r>
                    </a:p>
                  </a:txBody>
                  <a:tcPr marL="5274" marR="5274" marT="5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808765"/>
                  </a:ext>
                </a:extLst>
              </a:tr>
              <a:tr h="588443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800" b="0" i="0" u="none" strike="noStrike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  Lucro Real</a:t>
                      </a:r>
                    </a:p>
                  </a:txBody>
                  <a:tcPr marL="5274" marR="5274" marT="5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 rtl="0" fontAlgn="ctr">
                        <a:buClr>
                          <a:schemeClr val="bg1">
                            <a:lumMod val="85000"/>
                          </a:schemeClr>
                        </a:buClr>
                        <a:buFont typeface="Calibri" panose="020F0502020204030204" pitchFamily="34" charset="0"/>
                        <a:buChar char="․"/>
                      </a:pPr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Todas.</a:t>
                      </a:r>
                    </a:p>
                  </a:txBody>
                  <a:tcPr marL="5274" marR="5274" marT="5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412832"/>
                  </a:ext>
                </a:extLst>
              </a:tr>
              <a:tr h="1816674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800" b="0" i="0" u="none" strike="noStrike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  Lucro Presumido</a:t>
                      </a:r>
                    </a:p>
                  </a:txBody>
                  <a:tcPr marL="5274" marR="5274" marT="5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rtl="0" fontAlgn="ctr">
                        <a:buClr>
                          <a:schemeClr val="bg1">
                            <a:lumMod val="85000"/>
                          </a:schemeClr>
                        </a:buClr>
                        <a:buFont typeface="Calibri" panose="020F0502020204030204" pitchFamily="34" charset="0"/>
                        <a:buChar char="․"/>
                      </a:pPr>
                      <a:r>
                        <a:rPr lang="pt-BR" sz="18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Não optou</a:t>
                      </a: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pelo livro caixa (parágrafo único do art. 45 da Lei nº 8.981/1995);   </a:t>
                      </a:r>
                      <a:r>
                        <a:rPr lang="pt-BR" sz="1800" b="0" i="0" u="none" strike="noStrike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Ou</a:t>
                      </a:r>
                      <a:b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pt-BR" sz="1800" b="1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Distribuiu parcela de lucros ou dividendos sem incidência do IRRF </a:t>
                      </a: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 montante superior ao </a:t>
                      </a:r>
                      <a:r>
                        <a:rPr lang="pt-BR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L.Presumido</a:t>
                      </a: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apurado diminuído dos impostos e contribuições a que estiver sujeita, </a:t>
                      </a:r>
                      <a:r>
                        <a:rPr lang="pt-BR" sz="18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independentemente se optou ou não pelo livro caixa</a:t>
                      </a: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5274" marR="5274" marT="5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2502122"/>
                  </a:ext>
                </a:extLst>
              </a:tr>
              <a:tr h="1015203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800" b="0" i="0" u="none" strike="noStrike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 Imunes / Isentas</a:t>
                      </a:r>
                    </a:p>
                  </a:txBody>
                  <a:tcPr marL="94934" marR="5274" marT="5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rtl="0" fontAlgn="ctr">
                        <a:buClr>
                          <a:schemeClr val="bg1">
                            <a:lumMod val="85000"/>
                          </a:schemeClr>
                        </a:buClr>
                        <a:buFont typeface="Calibri" panose="020F0502020204030204" pitchFamily="34" charset="0"/>
                        <a:buChar char="․"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Auferiu receitas, doações, incentivos, subvenções, contribuições, auxílios, convênios e ingressos assemelhados, cuja soma seja igual ou maior R$ 4.800.000,00.</a:t>
                      </a:r>
                    </a:p>
                  </a:txBody>
                  <a:tcPr marL="5274" marR="5274" marT="5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438632"/>
                  </a:ext>
                </a:extLst>
              </a:tr>
              <a:tr h="520734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800" b="0" i="0" u="none" strike="noStrike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  SCP</a:t>
                      </a:r>
                    </a:p>
                  </a:txBody>
                  <a:tcPr marL="5274" marR="5274" marT="5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rtl="0" fontAlgn="ctr">
                        <a:buClr>
                          <a:schemeClr val="bg1">
                            <a:lumMod val="85000"/>
                          </a:schemeClr>
                        </a:buClr>
                        <a:buFont typeface="Calibri" panose="020F0502020204030204" pitchFamily="34" charset="0"/>
                        <a:buChar char="․"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Escrituração por meio de livro próprio. </a:t>
                      </a:r>
                    </a:p>
                  </a:txBody>
                  <a:tcPr marL="5274" marR="5274" marT="527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5915712"/>
                  </a:ext>
                </a:extLst>
              </a:tr>
              <a:tr h="59215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0" i="0" u="none" strike="noStrike" dirty="0">
                          <a:solidFill>
                            <a:srgbClr val="0000CC"/>
                          </a:solidFill>
                          <a:effectLst/>
                          <a:latin typeface="Calibri" panose="020F0502020204030204" pitchFamily="34" charset="0"/>
                        </a:rPr>
                        <a:t>  Demais</a:t>
                      </a:r>
                    </a:p>
                    <a:p>
                      <a:pPr algn="l" rtl="0" fontAlgn="ctr"/>
                      <a:endParaRPr lang="pt-BR" sz="1800" b="0" i="0" u="none" strike="noStrike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4" marR="5274" marT="5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bg1">
                            <a:lumMod val="85000"/>
                          </a:schemeClr>
                        </a:buClr>
                        <a:buSzTx/>
                        <a:buFont typeface="Calibri" panose="020F0502020204030204" pitchFamily="34" charset="0"/>
                        <a:buChar char="․"/>
                        <a:tabLst/>
                        <a:defRPr/>
                      </a:pPr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Entrega facultativa (não há multa por atraso na entrega).</a:t>
                      </a:r>
                    </a:p>
                    <a:p>
                      <a:pPr marL="285750" indent="-285750" algn="l" rtl="0" fontAlgn="ctr">
                        <a:buClr>
                          <a:schemeClr val="bg1">
                            <a:lumMod val="85000"/>
                          </a:schemeClr>
                        </a:buClr>
                        <a:buFont typeface="Calibri" panose="020F0502020204030204" pitchFamily="34" charset="0"/>
                        <a:buChar char="․"/>
                      </a:pP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274" marR="5274" marT="527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7279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674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0" y="914400"/>
            <a:ext cx="9141480" cy="360"/>
          </a:xfrm>
          <a:prstGeom prst="rect">
            <a:avLst/>
          </a:prstGeom>
        </p:spPr>
      </p:sp>
      <p:sp>
        <p:nvSpPr>
          <p:cNvPr id="224" name="Line 2"/>
          <p:cNvSpPr/>
          <p:nvPr/>
        </p:nvSpPr>
        <p:spPr>
          <a:xfrm>
            <a:off x="0" y="836640"/>
            <a:ext cx="9144000" cy="1440"/>
          </a:xfrm>
          <a:prstGeom prst="line">
            <a:avLst/>
          </a:prstGeom>
          <a:ln w="25560">
            <a:solidFill>
              <a:srgbClr val="CC6600"/>
            </a:solidFill>
            <a:miter/>
          </a:ln>
        </p:spPr>
      </p:sp>
      <p:sp>
        <p:nvSpPr>
          <p:cNvPr id="225" name="CustomShape 3"/>
          <p:cNvSpPr/>
          <p:nvPr/>
        </p:nvSpPr>
        <p:spPr>
          <a:xfrm>
            <a:off x="1907640" y="155160"/>
            <a:ext cx="6946920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3- Dispensa de Obrigatoriedade</a:t>
            </a:r>
            <a:endParaRPr sz="3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26" name="CustomShape 4"/>
          <p:cNvSpPr/>
          <p:nvPr/>
        </p:nvSpPr>
        <p:spPr>
          <a:xfrm>
            <a:off x="300960" y="1268640"/>
            <a:ext cx="8539920" cy="5202138"/>
          </a:xfrm>
          <a:prstGeom prst="rect">
            <a:avLst/>
          </a:prstGeom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charset="2"/>
              <a:buChar char=""/>
            </a:pPr>
            <a:r>
              <a:rPr lang="pt-BR" sz="2800" b="1" dirty="0">
                <a:solidFill>
                  <a:srgbClr val="000066"/>
                </a:solidFill>
                <a:latin typeface="Times New Roman"/>
                <a:ea typeface="Lucida Sans Unicode"/>
              </a:rPr>
              <a:t> </a:t>
            </a:r>
            <a:r>
              <a:rPr lang="pt-BR" sz="2800" b="1" dirty="0">
                <a:solidFill>
                  <a:srgbClr val="000066"/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Sociedades tributadas pelo Simples (*).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charset="2"/>
              <a:buChar char=""/>
            </a:pPr>
            <a:r>
              <a:rPr lang="pt-BR" sz="2800" b="1" dirty="0">
                <a:solidFill>
                  <a:srgbClr val="000066"/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 Órgãos públicos, autarquias e fundações públicas.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charset="2"/>
              <a:buChar char=""/>
            </a:pPr>
            <a:r>
              <a:rPr lang="pt-BR" sz="2800" b="1" dirty="0">
                <a:solidFill>
                  <a:srgbClr val="000066"/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 Pessoas jurídicas inativas.</a:t>
            </a:r>
          </a:p>
          <a:p>
            <a:pPr algn="just">
              <a:lnSpc>
                <a:spcPct val="100000"/>
              </a:lnSpc>
              <a:buFont typeface="Wingdings" charset="2"/>
              <a:buChar char=""/>
            </a:pPr>
            <a:endParaRPr lang="pt-BR" sz="2800" b="1" dirty="0">
              <a:solidFill>
                <a:srgbClr val="00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pt-BR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(*) Exceção: </a:t>
            </a: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Não se aplica à microempresa ou empresa de pequeno porte que tenha recebido aporte de capital na forma prevista nos arts. 61-A a 61-D da Lei Complementar nº 123, de 2006 (Investidor Anjo).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00000"/>
              </a:lnSpc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395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CustomShape 1"/>
          <p:cNvSpPr/>
          <p:nvPr/>
        </p:nvSpPr>
        <p:spPr>
          <a:xfrm>
            <a:off x="228600" y="152280"/>
            <a:ext cx="8912880" cy="396000"/>
          </a:xfrm>
          <a:prstGeom prst="rect">
            <a:avLst/>
          </a:prstGeom>
        </p:spPr>
      </p:sp>
      <p:sp>
        <p:nvSpPr>
          <p:cNvPr id="317" name="Line 2"/>
          <p:cNvSpPr/>
          <p:nvPr/>
        </p:nvSpPr>
        <p:spPr>
          <a:xfrm>
            <a:off x="0" y="836280"/>
            <a:ext cx="9144000" cy="1800"/>
          </a:xfrm>
          <a:prstGeom prst="line">
            <a:avLst/>
          </a:prstGeom>
          <a:ln w="31680">
            <a:solidFill>
              <a:srgbClr val="CC6600"/>
            </a:solidFill>
            <a:miter/>
          </a:ln>
        </p:spPr>
      </p:sp>
      <p:sp>
        <p:nvSpPr>
          <p:cNvPr id="318" name="CustomShape 3"/>
          <p:cNvSpPr/>
          <p:nvPr/>
        </p:nvSpPr>
        <p:spPr>
          <a:xfrm>
            <a:off x="1907639" y="155160"/>
            <a:ext cx="6462637" cy="606960"/>
          </a:xfrm>
          <a:prstGeom prst="rect">
            <a:avLst/>
          </a:prstGeom>
          <a:gradFill>
            <a:gsLst>
              <a:gs pos="0">
                <a:srgbClr val="D0D0D0"/>
              </a:gs>
              <a:gs pos="50000">
                <a:srgbClr val="FFFFFF"/>
              </a:gs>
              <a:gs pos="100000">
                <a:srgbClr val="D0D0D0"/>
              </a:gs>
            </a:gsLst>
            <a:lin ang="5400000"/>
          </a:gradFill>
          <a:ln w="6480">
            <a:solidFill>
              <a:srgbClr val="9BBB59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90000"/>
              </a:lnSpc>
            </a:pPr>
            <a:r>
              <a:rPr lang="pt-BR" sz="320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4- Funcionalidades do PGE</a:t>
            </a:r>
            <a:endParaRPr sz="3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19" name="CustomShape 4"/>
          <p:cNvSpPr/>
          <p:nvPr/>
        </p:nvSpPr>
        <p:spPr>
          <a:xfrm>
            <a:off x="777240" y="1050120"/>
            <a:ext cx="8161920" cy="5266274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100000"/>
              </a:lnSpc>
              <a:spcBef>
                <a:spcPts val="1200"/>
              </a:spcBef>
              <a:buClr>
                <a:schemeClr val="tx2">
                  <a:lumMod val="75000"/>
                </a:schemeClr>
              </a:buClr>
            </a:pPr>
            <a:r>
              <a:rPr lang="pt-BR" sz="28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1- Criação (ou Importação)</a:t>
            </a:r>
          </a:p>
          <a:p>
            <a:pPr>
              <a:lnSpc>
                <a:spcPct val="100000"/>
              </a:lnSpc>
              <a:spcBef>
                <a:spcPts val="1200"/>
              </a:spcBef>
              <a:buClr>
                <a:schemeClr val="tx2">
                  <a:lumMod val="75000"/>
                </a:schemeClr>
              </a:buClr>
            </a:pPr>
            <a:r>
              <a:rPr lang="pt-BR" sz="28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2- Edição</a:t>
            </a:r>
          </a:p>
          <a:p>
            <a:pPr>
              <a:lnSpc>
                <a:spcPct val="100000"/>
              </a:lnSpc>
              <a:spcBef>
                <a:spcPts val="1200"/>
              </a:spcBef>
              <a:buClr>
                <a:schemeClr val="tx2">
                  <a:lumMod val="75000"/>
                </a:schemeClr>
              </a:buClr>
            </a:pPr>
            <a:r>
              <a:rPr lang="pt-BR" sz="28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3- Validação</a:t>
            </a:r>
          </a:p>
          <a:p>
            <a:pPr>
              <a:lnSpc>
                <a:spcPct val="100000"/>
              </a:lnSpc>
              <a:spcBef>
                <a:spcPts val="1200"/>
              </a:spcBef>
              <a:buClr>
                <a:schemeClr val="tx2">
                  <a:lumMod val="75000"/>
                </a:schemeClr>
              </a:buClr>
            </a:pPr>
            <a:r>
              <a:rPr lang="pt-BR" sz="2800" b="1" i="1" dirty="0">
                <a:solidFill>
                  <a:schemeClr val="tx2">
                    <a:lumMod val="75000"/>
                  </a:schemeClr>
                </a:solidFill>
                <a:highlight>
                  <a:srgbClr val="FFFF00"/>
                </a:highlight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4- Assinatura</a:t>
            </a:r>
          </a:p>
          <a:p>
            <a:pPr>
              <a:lnSpc>
                <a:spcPct val="100000"/>
              </a:lnSpc>
              <a:spcBef>
                <a:spcPts val="1200"/>
              </a:spcBef>
              <a:buClr>
                <a:schemeClr val="tx2">
                  <a:lumMod val="75000"/>
                </a:schemeClr>
              </a:buClr>
            </a:pPr>
            <a:r>
              <a:rPr lang="pt-BR" sz="28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5- Visualização (Relatórios)</a:t>
            </a:r>
          </a:p>
          <a:p>
            <a:pPr>
              <a:lnSpc>
                <a:spcPct val="100000"/>
              </a:lnSpc>
              <a:spcBef>
                <a:spcPts val="1200"/>
              </a:spcBef>
              <a:buClr>
                <a:schemeClr val="tx2">
                  <a:lumMod val="75000"/>
                </a:schemeClr>
              </a:buClr>
            </a:pPr>
            <a:r>
              <a:rPr lang="pt-BR" sz="28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6- Transmissão</a:t>
            </a:r>
          </a:p>
          <a:p>
            <a:pPr>
              <a:lnSpc>
                <a:spcPct val="100000"/>
              </a:lnSpc>
              <a:spcBef>
                <a:spcPts val="1200"/>
              </a:spcBef>
              <a:buClr>
                <a:schemeClr val="tx2">
                  <a:lumMod val="75000"/>
                </a:schemeClr>
              </a:buClr>
            </a:pPr>
            <a:r>
              <a:rPr lang="pt-BR" sz="28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Lucida Sans Unicode"/>
                <a:cs typeface="Calibri" panose="020F0502020204030204" pitchFamily="34" charset="0"/>
              </a:rPr>
              <a:t>7- Recuperação do Recibo de Transmissão</a:t>
            </a:r>
          </a:p>
          <a:p>
            <a:pPr>
              <a:lnSpc>
                <a:spcPct val="100000"/>
              </a:lnSpc>
              <a:spcBef>
                <a:spcPts val="1200"/>
              </a:spcBef>
              <a:buClr>
                <a:schemeClr val="tx2">
                  <a:lumMod val="75000"/>
                </a:schemeClr>
              </a:buClr>
            </a:pPr>
            <a:r>
              <a:rPr lang="pt-BR" sz="2800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8- Exportação e Cópia de Segurança</a:t>
            </a:r>
            <a:endParaRPr sz="28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06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DB0306355E99A4AAC19DD639C550F46" ma:contentTypeVersion="0" ma:contentTypeDescription="Crie um novo documento." ma:contentTypeScope="" ma:versionID="0c4162d8463da8f39e40cff1d7b3432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978f746c3a1c47dbaea02d3be93aa98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0161475-7B55-44C5-B453-A99C244F22D5}">
  <ds:schemaRefs>
    <ds:schemaRef ds:uri="http://schemas.microsoft.com/office/2006/metadata/properties"/>
    <ds:schemaRef ds:uri="http://www.w3.org/2000/xmlns/"/>
  </ds:schemaRefs>
</ds:datastoreItem>
</file>

<file path=customXml/itemProps2.xml><?xml version="1.0" encoding="utf-8"?>
<ds:datastoreItem xmlns:ds="http://schemas.openxmlformats.org/officeDocument/2006/customXml" ds:itemID="{F4214390-6519-4E1D-B75F-824AEA1FE8BF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64E0EDB-465D-45EE-A66D-A78EBCBD16D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2784</TotalTime>
  <Words>4014</Words>
  <Application>Microsoft Office PowerPoint</Application>
  <PresentationFormat>Apresentação na tela (4:3)</PresentationFormat>
  <Paragraphs>593</Paragraphs>
  <Slides>51</Slides>
  <Notes>33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51</vt:i4>
      </vt:variant>
    </vt:vector>
  </HeadingPairs>
  <TitlesOfParts>
    <vt:vector size="52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 J Moraes Junior</dc:creator>
  <cp:lastModifiedBy>angela dantas</cp:lastModifiedBy>
  <cp:revision>230</cp:revision>
  <cp:lastPrinted>2020-07-21T19:34:21Z</cp:lastPrinted>
  <dcterms:modified xsi:type="dcterms:W3CDTF">2020-07-27T23:55:22Z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0x010100BDB0306355E99A4AAC19DD639C550F46</vt:lpwstr>
  </property>
</Properties>
</file>